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5715000" type="screen16x1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0"/>
    <p:restoredTop sz="94626"/>
  </p:normalViewPr>
  <p:slideViewPr>
    <p:cSldViewPr snapToGrid="0" snapToObjects="1">
      <p:cViewPr varScale="1">
        <p:scale>
          <a:sx n="151" d="100"/>
          <a:sy n="151" d="100"/>
        </p:scale>
        <p:origin x="408" y="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67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8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60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35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70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4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69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34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02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43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16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A7745-9FA8-4144-A805-ED549344AD57}" type="datetimeFigureOut">
              <a:rPr lang="es-ES" smtClean="0"/>
              <a:t>25/5/19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61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ierres-ESP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7800"/>
            <a:ext cx="9144000" cy="457200"/>
          </a:xfrm>
          <a:prstGeom prst="rect">
            <a:avLst/>
          </a:prstGeom>
        </p:spPr>
      </p:pic>
      <p:pic>
        <p:nvPicPr>
          <p:cNvPr id="7" name="Imagen 6" descr="AEREA 1B.jpg"/>
          <p:cNvPicPr>
            <a:picLocks noChangeAspect="1"/>
          </p:cNvPicPr>
          <p:nvPr/>
        </p:nvPicPr>
        <p:blipFill rotWithShape="1"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7" b="8901"/>
          <a:stretch/>
        </p:blipFill>
        <p:spPr>
          <a:xfrm>
            <a:off x="-3" y="7524"/>
            <a:ext cx="9144000" cy="5234400"/>
          </a:xfrm>
          <a:prstGeom prst="rect">
            <a:avLst/>
          </a:prstGeom>
        </p:spPr>
      </p:pic>
      <p:pic>
        <p:nvPicPr>
          <p:cNvPr id="8" name="Imagen 7" descr="84-[Convertido]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873" y="2800934"/>
            <a:ext cx="317500" cy="32067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108240" y="2610504"/>
            <a:ext cx="4821198" cy="5409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1178738" y="2001914"/>
            <a:ext cx="6742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500" b="1" dirty="0">
                <a:solidFill>
                  <a:srgbClr val="000000"/>
                </a:solidFill>
                <a:latin typeface="+mj-lt"/>
                <a:cs typeface="Roboto"/>
              </a:rPr>
              <a:t>La innovación tecnológica y el</a:t>
            </a:r>
          </a:p>
          <a:p>
            <a:pPr algn="ctr"/>
            <a:r>
              <a:rPr lang="es-EC" sz="3500" b="1" dirty="0">
                <a:solidFill>
                  <a:schemeClr val="bg1"/>
                </a:solidFill>
                <a:latin typeface="+mj-lt"/>
                <a:cs typeface="Roboto"/>
              </a:rPr>
              <a:t>desarrollo de la ciudad</a:t>
            </a:r>
            <a:endParaRPr lang="es-EC" sz="3500" dirty="0">
              <a:solidFill>
                <a:schemeClr val="bg1"/>
              </a:solidFill>
              <a:latin typeface="+mj-lt"/>
              <a:cs typeface="Roboto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67054" y="5319349"/>
            <a:ext cx="2118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>
                <a:solidFill>
                  <a:schemeClr val="bg1"/>
                </a:solidFill>
                <a:latin typeface="Neue Hans Kendrick" charset="0"/>
                <a:ea typeface="Neue Hans Kendrick" charset="0"/>
                <a:cs typeface="Neue Hans Kendrick" charset="0"/>
              </a:rPr>
              <a:t>www.espol.edu.ec</a:t>
            </a:r>
          </a:p>
        </p:txBody>
      </p:sp>
    </p:spTree>
    <p:extLst>
      <p:ext uri="{BB962C8B-B14F-4D97-AF65-F5344CB8AC3E}">
        <p14:creationId xmlns:p14="http://schemas.microsoft.com/office/powerpoint/2010/main" val="8045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47026622121_af8ecd585f_k.jpg"/>
          <p:cNvPicPr>
            <a:picLocks noChangeAspect="1"/>
          </p:cNvPicPr>
          <p:nvPr/>
        </p:nvPicPr>
        <p:blipFill rotWithShape="1">
          <a:blip r:embed="rId2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25" b="14174"/>
          <a:stretch/>
        </p:blipFill>
        <p:spPr>
          <a:xfrm>
            <a:off x="4573116" y="0"/>
            <a:ext cx="4570884" cy="5274000"/>
          </a:xfrm>
          <a:prstGeom prst="rect">
            <a:avLst/>
          </a:prstGeom>
        </p:spPr>
      </p:pic>
      <p:pic>
        <p:nvPicPr>
          <p:cNvPr id="5" name="Imagen 4" descr="Cierres-ESPO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6559"/>
            <a:ext cx="9144000" cy="457200"/>
          </a:xfrm>
          <a:prstGeom prst="rect">
            <a:avLst/>
          </a:prstGeom>
        </p:spPr>
      </p:pic>
      <p:pic>
        <p:nvPicPr>
          <p:cNvPr id="8" name="Imagen 7" descr="84-[Convertido]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416" y="2032056"/>
            <a:ext cx="317500" cy="320675"/>
          </a:xfrm>
          <a:prstGeom prst="rect">
            <a:avLst/>
          </a:prstGeom>
        </p:spPr>
      </p:pic>
      <p:sp>
        <p:nvSpPr>
          <p:cNvPr id="12" name="Rectángulo 22"/>
          <p:cNvSpPr/>
          <p:nvPr/>
        </p:nvSpPr>
        <p:spPr>
          <a:xfrm>
            <a:off x="466181" y="744483"/>
            <a:ext cx="3378853" cy="456184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1428" y="663079"/>
            <a:ext cx="3363606" cy="983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3000" b="1" dirty="0" err="1">
                <a:solidFill>
                  <a:schemeClr val="bg1"/>
                </a:solidFill>
                <a:cs typeface="Roboto"/>
              </a:rPr>
              <a:t>Aprendizaje</a:t>
            </a:r>
            <a:r>
              <a:rPr lang="en-US" sz="3000" b="1" dirty="0">
                <a:solidFill>
                  <a:schemeClr val="bg1"/>
                </a:solidFill>
                <a:cs typeface="Roboto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cs typeface="Roboto"/>
              </a:rPr>
              <a:t>Activo</a:t>
            </a:r>
            <a:br>
              <a:rPr lang="en-US" sz="3000" b="1" dirty="0">
                <a:cs typeface="Roboto"/>
              </a:rPr>
            </a:br>
            <a:r>
              <a:rPr lang="en-US" sz="3000" b="1" dirty="0">
                <a:cs typeface="Roboto"/>
              </a:rPr>
              <a:t>en </a:t>
            </a:r>
            <a:r>
              <a:rPr lang="en-US" sz="3000" b="1" dirty="0" err="1">
                <a:cs typeface="Roboto"/>
              </a:rPr>
              <a:t>Admisiones</a:t>
            </a:r>
            <a:endParaRPr lang="es-ES" sz="3000" b="1" dirty="0">
              <a:cs typeface="Roboto"/>
            </a:endParaRPr>
          </a:p>
        </p:txBody>
      </p:sp>
      <p:sp>
        <p:nvSpPr>
          <p:cNvPr id="14" name="Rectangle 4"/>
          <p:cNvSpPr/>
          <p:nvPr/>
        </p:nvSpPr>
        <p:spPr>
          <a:xfrm>
            <a:off x="481428" y="1805864"/>
            <a:ext cx="308333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s-ES_tradnl" sz="1500" dirty="0">
                <a:cs typeface="Roboto"/>
              </a:rPr>
              <a:t>Estrategia que permite al estudiante tomar </a:t>
            </a:r>
            <a:r>
              <a:rPr lang="es-ES_tradnl" sz="1500" b="1" dirty="0">
                <a:cs typeface="Roboto"/>
              </a:rPr>
              <a:t>un rol más protagónico en clases</a:t>
            </a:r>
            <a:r>
              <a:rPr lang="es-ES_tradnl" sz="1500" dirty="0">
                <a:cs typeface="Roboto"/>
              </a:rPr>
              <a:t>, para fortalecer sus habilidades esenciales requeridas en el perfil de ingreso </a:t>
            </a:r>
          </a:p>
          <a:p>
            <a:pPr marL="285750" indent="-285750">
              <a:buFont typeface="Wingdings" charset="2"/>
              <a:buChar char="§"/>
            </a:pPr>
            <a:endParaRPr lang="es-ES_tradnl" sz="1500" dirty="0">
              <a:cs typeface="Roboto"/>
            </a:endParaRPr>
          </a:p>
          <a:p>
            <a:pPr marL="285750" indent="-285750">
              <a:buFont typeface="Wingdings" charset="2"/>
              <a:buChar char="§"/>
            </a:pPr>
            <a:r>
              <a:rPr lang="es-ES_tradnl" sz="1500" dirty="0">
                <a:cs typeface="Roboto"/>
              </a:rPr>
              <a:t>Implementación en el Curso de Nivelación a partir del 2018 </a:t>
            </a:r>
          </a:p>
          <a:p>
            <a:pPr marL="285750" indent="-285750">
              <a:buFont typeface="Wingdings" charset="2"/>
              <a:buChar char="§"/>
            </a:pPr>
            <a:endParaRPr lang="es-ES_tradnl" sz="1500" dirty="0">
              <a:cs typeface="Roboto"/>
            </a:endParaRPr>
          </a:p>
          <a:p>
            <a:pPr marL="285750" indent="-285750">
              <a:buFont typeface="Wingdings" charset="2"/>
              <a:buChar char="§"/>
            </a:pPr>
            <a:r>
              <a:rPr lang="es-ES_tradnl" sz="1500" dirty="0">
                <a:cs typeface="Roboto"/>
              </a:rPr>
              <a:t>Materias: Física, Química y Matemática</a:t>
            </a:r>
            <a:endParaRPr lang="en-US" sz="1500" dirty="0">
              <a:cs typeface="Roboto"/>
            </a:endParaRPr>
          </a:p>
          <a:p>
            <a:pPr marL="285750" indent="-285750">
              <a:buFont typeface="Wingdings" charset="2"/>
              <a:buChar char="§"/>
            </a:pPr>
            <a:endParaRPr lang="en-US" sz="1500" dirty="0">
              <a:cs typeface="Roboto"/>
            </a:endParaRPr>
          </a:p>
        </p:txBody>
      </p:sp>
      <p:sp>
        <p:nvSpPr>
          <p:cNvPr id="15" name="Rectangle 6"/>
          <p:cNvSpPr/>
          <p:nvPr/>
        </p:nvSpPr>
        <p:spPr>
          <a:xfrm>
            <a:off x="5191116" y="3263289"/>
            <a:ext cx="2135508" cy="553998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r>
              <a:rPr lang="es-ES_tradnl" sz="3000" b="1" dirty="0">
                <a:solidFill>
                  <a:srgbClr val="FFFFFF"/>
                </a:solidFill>
                <a:cs typeface="Roboto"/>
              </a:rPr>
              <a:t>30% al 42% </a:t>
            </a:r>
            <a:endParaRPr lang="en-US" sz="3000" b="1" dirty="0">
              <a:solidFill>
                <a:srgbClr val="FFFFFF"/>
              </a:solidFill>
              <a:cs typeface="Roboto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5174407" y="2139849"/>
            <a:ext cx="2135508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S_tradnl" sz="3000" b="1" dirty="0">
                <a:cs typeface="Roboto"/>
              </a:rPr>
              <a:t>22% al 32% </a:t>
            </a:r>
            <a:endParaRPr lang="en-US" sz="3000" b="1" dirty="0">
              <a:cs typeface="Roboto"/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5191116" y="2758395"/>
            <a:ext cx="349825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s-ES_tradnl" sz="1500" dirty="0">
                <a:solidFill>
                  <a:srgbClr val="000000"/>
                </a:solidFill>
                <a:cs typeface="Roboto"/>
              </a:rPr>
              <a:t>(Curso de Nivelación de Oct. 2018)</a:t>
            </a:r>
          </a:p>
        </p:txBody>
      </p:sp>
      <p:sp>
        <p:nvSpPr>
          <p:cNvPr id="18" name="Rectangle 9"/>
          <p:cNvSpPr/>
          <p:nvPr/>
        </p:nvSpPr>
        <p:spPr>
          <a:xfrm>
            <a:off x="5191116" y="3871532"/>
            <a:ext cx="349825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s-ES_tradnl" sz="1500" dirty="0">
                <a:solidFill>
                  <a:srgbClr val="000000"/>
                </a:solidFill>
                <a:cs typeface="Roboto"/>
              </a:rPr>
              <a:t>(Curso de Nivelación de Feb. 2019)</a:t>
            </a: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5174407" y="1510305"/>
            <a:ext cx="2798912" cy="521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2800" b="1" dirty="0">
                <a:cs typeface="Roboto"/>
              </a:rPr>
              <a:t>Resultados</a:t>
            </a:r>
            <a:endParaRPr lang="es-ES" sz="2800" b="1" dirty="0">
              <a:cs typeface="Roboto"/>
            </a:endParaRPr>
          </a:p>
        </p:txBody>
      </p:sp>
      <p:sp>
        <p:nvSpPr>
          <p:cNvPr id="20" name="Isosceles Triangle 13"/>
          <p:cNvSpPr/>
          <p:nvPr/>
        </p:nvSpPr>
        <p:spPr>
          <a:xfrm rot="5400000">
            <a:off x="4765876" y="2381549"/>
            <a:ext cx="256748" cy="108762"/>
          </a:xfrm>
          <a:prstGeom prst="triangl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Isosceles Triangle 13"/>
          <p:cNvSpPr/>
          <p:nvPr/>
        </p:nvSpPr>
        <p:spPr>
          <a:xfrm rot="5400000">
            <a:off x="4765876" y="3515429"/>
            <a:ext cx="256748" cy="108762"/>
          </a:xfrm>
          <a:prstGeom prst="triangl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67054" y="5319349"/>
            <a:ext cx="2118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 err="1">
                <a:solidFill>
                  <a:schemeClr val="bg1"/>
                </a:solidFill>
                <a:latin typeface="Neue Hans Kendrick" charset="0"/>
                <a:ea typeface="Neue Hans Kendrick" charset="0"/>
                <a:cs typeface="Neue Hans Kendrick" charset="0"/>
              </a:rPr>
              <a:t>www.espol.edu.ec</a:t>
            </a:r>
            <a:endParaRPr lang="es-ES_tradnl" sz="1400" b="1" dirty="0">
              <a:solidFill>
                <a:schemeClr val="bg1"/>
              </a:solidFill>
              <a:latin typeface="Neue Hans Kendrick" charset="0"/>
              <a:ea typeface="Neue Hans Kendrick" charset="0"/>
              <a:cs typeface="Neue Hans Kendri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2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  <p:bldP spid="20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ierres-ESP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7800"/>
            <a:ext cx="9144000" cy="457200"/>
          </a:xfrm>
          <a:prstGeom prst="rect">
            <a:avLst/>
          </a:prstGeom>
        </p:spPr>
      </p:pic>
      <p:pic>
        <p:nvPicPr>
          <p:cNvPr id="2" name="Imagen 1" descr="backing-de-marc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628" y="2058988"/>
            <a:ext cx="3188744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48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95</Words>
  <Application>Microsoft Macintosh PowerPoint</Application>
  <PresentationFormat>Presentación en pantalla (16:10)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Neue Hans Kendrick</vt:lpstr>
      <vt:lpstr>Roboto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Gerencia de Comunicación</dc:creator>
  <cp:lastModifiedBy>Microsoft Office User</cp:lastModifiedBy>
  <cp:revision>9</cp:revision>
  <dcterms:created xsi:type="dcterms:W3CDTF">2019-05-22T20:19:31Z</dcterms:created>
  <dcterms:modified xsi:type="dcterms:W3CDTF">2019-05-25T21:59:03Z</dcterms:modified>
</cp:coreProperties>
</file>