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8" r:id="rId2"/>
    <p:sldId id="263" r:id="rId3"/>
    <p:sldId id="283" r:id="rId4"/>
    <p:sldId id="284" r:id="rId5"/>
    <p:sldId id="272" r:id="rId6"/>
    <p:sldId id="258" r:id="rId7"/>
    <p:sldId id="287" r:id="rId8"/>
    <p:sldId id="257" r:id="rId9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  <a:srgbClr val="596E8E"/>
    <a:srgbClr val="5D7395"/>
    <a:srgbClr val="5E7495"/>
    <a:srgbClr val="506F7F"/>
    <a:srgbClr val="4EBDD7"/>
    <a:srgbClr val="78879A"/>
    <a:srgbClr val="97BBD0"/>
    <a:srgbClr val="97BBCD"/>
    <a:srgbClr val="656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/>
    <p:restoredTop sz="94583"/>
  </p:normalViewPr>
  <p:slideViewPr>
    <p:cSldViewPr snapToGrid="0" snapToObjects="1">
      <p:cViewPr varScale="1">
        <p:scale>
          <a:sx n="93" d="100"/>
          <a:sy n="93" d="100"/>
        </p:scale>
        <p:origin x="1080" y="5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85648-FB35-4190-902B-EB620471F5F8}" type="datetimeFigureOut">
              <a:rPr lang="es-EC" smtClean="0"/>
              <a:t>27/1/2022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D64EE-829A-4341-A276-633D8A32697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014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67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D0957D4-19A2-4221-8A63-EE02680CE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7" b="9112"/>
          <a:stretch/>
        </p:blipFill>
        <p:spPr>
          <a:xfrm>
            <a:off x="0" y="5097388"/>
            <a:ext cx="9144000" cy="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6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505117-1A8D-475B-BE84-F923D15FB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7" b="9112"/>
          <a:stretch/>
        </p:blipFill>
        <p:spPr>
          <a:xfrm>
            <a:off x="0" y="5097388"/>
            <a:ext cx="9144000" cy="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9E5C294-A012-4DED-91DB-F2BD81F64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7" b="9112"/>
          <a:stretch/>
        </p:blipFill>
        <p:spPr>
          <a:xfrm>
            <a:off x="0" y="5097388"/>
            <a:ext cx="9144000" cy="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60" y="1225297"/>
            <a:ext cx="8321040" cy="3879840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5760" y="199732"/>
            <a:ext cx="8321040" cy="820263"/>
          </a:xfrm>
        </p:spPr>
        <p:txBody>
          <a:bodyPr>
            <a:noAutofit/>
          </a:bodyPr>
          <a:lstStyle>
            <a:lvl1pPr algn="l">
              <a:defRPr lang="es-ES" dirty="0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80AF4DF-DECC-49D1-BDE8-D886E040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7" b="9112"/>
          <a:stretch/>
        </p:blipFill>
        <p:spPr>
          <a:xfrm>
            <a:off x="0" y="5097388"/>
            <a:ext cx="9144000" cy="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5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2223"/>
            <a:ext cx="8229600" cy="3312913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22">
            <a:extLst>
              <a:ext uri="{FF2B5EF4-FFF2-40B4-BE49-F238E27FC236}">
                <a16:creationId xmlns:a16="http://schemas.microsoft.com/office/drawing/2014/main" id="{FE43D0FF-C31C-4547-B63D-62F0DE5CEC52}"/>
              </a:ext>
            </a:extLst>
          </p:cNvPr>
          <p:cNvSpPr/>
          <p:nvPr userDrawn="1"/>
        </p:nvSpPr>
        <p:spPr>
          <a:xfrm>
            <a:off x="466181" y="744483"/>
            <a:ext cx="3758348" cy="455288"/>
          </a:xfrm>
          <a:prstGeom prst="rect">
            <a:avLst/>
          </a:prstGeom>
          <a:solidFill>
            <a:srgbClr val="768B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5760" y="971960"/>
            <a:ext cx="3758348" cy="45562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s-ES_tradnl" dirty="0"/>
              <a:t>Clic para editar </a:t>
            </a:r>
            <a:br>
              <a:rPr lang="es-ES_tradnl" dirty="0"/>
            </a:br>
            <a:r>
              <a:rPr lang="es-ES_tradnl" dirty="0"/>
              <a:t>título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66ED1CB-FF35-4E9B-9A65-5B7258F0A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7" b="9112"/>
          <a:stretch/>
        </p:blipFill>
        <p:spPr>
          <a:xfrm>
            <a:off x="0" y="5097388"/>
            <a:ext cx="9144000" cy="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5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70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ángulo 22">
            <a:extLst>
              <a:ext uri="{FF2B5EF4-FFF2-40B4-BE49-F238E27FC236}">
                <a16:creationId xmlns:a16="http://schemas.microsoft.com/office/drawing/2014/main" id="{521D1E82-DBFE-4CB4-BDF2-104D8AEF5395}"/>
              </a:ext>
            </a:extLst>
          </p:cNvPr>
          <p:cNvSpPr/>
          <p:nvPr userDrawn="1"/>
        </p:nvSpPr>
        <p:spPr>
          <a:xfrm>
            <a:off x="466181" y="744483"/>
            <a:ext cx="3378853" cy="456184"/>
          </a:xfrm>
          <a:prstGeom prst="rect">
            <a:avLst/>
          </a:prstGeom>
          <a:solidFill>
            <a:srgbClr val="768B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1D7200-C7E0-4B6B-9073-60E99BEDF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7" b="9112"/>
          <a:stretch/>
        </p:blipFill>
        <p:spPr>
          <a:xfrm>
            <a:off x="0" y="5097388"/>
            <a:ext cx="9144000" cy="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ángulo 22">
            <a:extLst>
              <a:ext uri="{FF2B5EF4-FFF2-40B4-BE49-F238E27FC236}">
                <a16:creationId xmlns:a16="http://schemas.microsoft.com/office/drawing/2014/main" id="{B16B9589-6B92-427C-98C6-B9FEBD71B72D}"/>
              </a:ext>
            </a:extLst>
          </p:cNvPr>
          <p:cNvSpPr/>
          <p:nvPr userDrawn="1"/>
        </p:nvSpPr>
        <p:spPr>
          <a:xfrm>
            <a:off x="466181" y="744483"/>
            <a:ext cx="3378853" cy="456184"/>
          </a:xfrm>
          <a:prstGeom prst="rect">
            <a:avLst/>
          </a:prstGeom>
          <a:solidFill>
            <a:srgbClr val="768B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F36DBB3-D761-4D48-A127-1DA76B59A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7" b="9112"/>
          <a:stretch/>
        </p:blipFill>
        <p:spPr>
          <a:xfrm>
            <a:off x="0" y="5097388"/>
            <a:ext cx="9144000" cy="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22">
            <a:extLst>
              <a:ext uri="{FF2B5EF4-FFF2-40B4-BE49-F238E27FC236}">
                <a16:creationId xmlns:a16="http://schemas.microsoft.com/office/drawing/2014/main" id="{C054F802-FBE1-4E89-8613-27D2836343B0}"/>
              </a:ext>
            </a:extLst>
          </p:cNvPr>
          <p:cNvSpPr/>
          <p:nvPr userDrawn="1"/>
        </p:nvSpPr>
        <p:spPr>
          <a:xfrm>
            <a:off x="466181" y="744483"/>
            <a:ext cx="3378853" cy="456184"/>
          </a:xfrm>
          <a:prstGeom prst="rect">
            <a:avLst/>
          </a:prstGeom>
          <a:solidFill>
            <a:srgbClr val="768B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3C4431-B954-4D7D-A794-99598C4A3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7" b="9112"/>
          <a:stretch/>
        </p:blipFill>
        <p:spPr>
          <a:xfrm>
            <a:off x="0" y="5097388"/>
            <a:ext cx="9144000" cy="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02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ángulo 22">
            <a:extLst>
              <a:ext uri="{FF2B5EF4-FFF2-40B4-BE49-F238E27FC236}">
                <a16:creationId xmlns:a16="http://schemas.microsoft.com/office/drawing/2014/main" id="{8ED4F270-322B-440E-B7F5-7F42FA362EE1}"/>
              </a:ext>
            </a:extLst>
          </p:cNvPr>
          <p:cNvSpPr/>
          <p:nvPr userDrawn="1"/>
        </p:nvSpPr>
        <p:spPr>
          <a:xfrm>
            <a:off x="466181" y="744483"/>
            <a:ext cx="3378853" cy="456184"/>
          </a:xfrm>
          <a:prstGeom prst="rect">
            <a:avLst/>
          </a:prstGeom>
          <a:solidFill>
            <a:srgbClr val="768B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1D21AE3-CD9C-43C9-9F55-743567192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17" b="9112"/>
          <a:stretch/>
        </p:blipFill>
        <p:spPr>
          <a:xfrm>
            <a:off x="0" y="5097388"/>
            <a:ext cx="9144000" cy="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3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7745-9FA8-4144-A805-ED549344AD57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E11B-603E-194C-88C3-8E0FC3D9B1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61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DW3u34asNQR4zJT1U3pHOmU7ncVrUr-K/view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973F6DC-0708-464E-9A35-A06A332C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es-EC" sz="2000" dirty="0"/>
              <a:t>Las siguientes diapositivas pueden ser editadas y agregar la información asociada a lo que requiere mostrar en su presentación (Gráficos, imágenes, estadísticas, </a:t>
            </a:r>
            <a:r>
              <a:rPr lang="es-ES" altLang="es-EC" sz="2000" dirty="0" err="1"/>
              <a:t>etc</a:t>
            </a:r>
            <a:r>
              <a:rPr lang="es-ES" altLang="es-EC" sz="2000" dirty="0"/>
              <a:t>).</a:t>
            </a:r>
          </a:p>
          <a:p>
            <a:endParaRPr lang="es-ES" altLang="es-EC" sz="2000" dirty="0"/>
          </a:p>
          <a:p>
            <a:r>
              <a:rPr lang="es-ES" altLang="es-EC" sz="2000" dirty="0"/>
              <a:t>Se sugiere usar el tipo de fuente </a:t>
            </a:r>
            <a:r>
              <a:rPr lang="es-ES" altLang="es-EC" sz="2000" dirty="0" err="1"/>
              <a:t>Roboto</a:t>
            </a:r>
            <a:r>
              <a:rPr lang="es-ES" altLang="es-EC" sz="2000" dirty="0"/>
              <a:t> (normal, fina, cursiva, negrita, </a:t>
            </a:r>
            <a:r>
              <a:rPr lang="es-ES" altLang="es-EC" sz="2000" dirty="0" err="1"/>
              <a:t>etc</a:t>
            </a:r>
            <a:r>
              <a:rPr lang="es-ES" altLang="es-EC" sz="2000" dirty="0"/>
              <a:t>) y puede descargar si requiere las fuentes enlace </a:t>
            </a:r>
            <a:r>
              <a:rPr lang="es-ES" altLang="es-EC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ES" altLang="es-EC" sz="2000" dirty="0"/>
              <a:t>.</a:t>
            </a:r>
          </a:p>
          <a:p>
            <a:endParaRPr lang="es-ES" altLang="es-EC" sz="2000" dirty="0"/>
          </a:p>
          <a:p>
            <a:r>
              <a:rPr lang="es-EC" altLang="es-EC" sz="2000" dirty="0"/>
              <a:t>Existen varios formatos de diapositivas </a:t>
            </a:r>
            <a:r>
              <a:rPr lang="es-EC" altLang="es-EC" sz="2000" b="1" dirty="0"/>
              <a:t>(Inicio </a:t>
            </a:r>
            <a:r>
              <a:rPr lang="en-US" altLang="es-EC" sz="2000" b="1" dirty="0"/>
              <a:t>&gt; Nueva </a:t>
            </a:r>
            <a:r>
              <a:rPr lang="en-US" altLang="es-EC" sz="2000" b="1" dirty="0" err="1"/>
              <a:t>Diapositiva</a:t>
            </a:r>
            <a:r>
              <a:rPr lang="en-US" altLang="es-EC" sz="2000" b="1" dirty="0"/>
              <a:t>)</a:t>
            </a:r>
            <a:r>
              <a:rPr lang="es-EC" altLang="es-EC" sz="2000" dirty="0"/>
              <a:t> que usted puede seleccionar a su gusto o puede trabajar con la diapositiva predefinida. </a:t>
            </a:r>
          </a:p>
          <a:p>
            <a:endParaRPr lang="es-ES" altLang="es-EC" sz="2000" dirty="0"/>
          </a:p>
          <a:p>
            <a:endParaRPr lang="es-EC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856FCC6-E9EA-437F-8313-DDB940CE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Información de uso:</a:t>
            </a:r>
          </a:p>
        </p:txBody>
      </p:sp>
    </p:spTree>
    <p:extLst>
      <p:ext uri="{BB962C8B-B14F-4D97-AF65-F5344CB8AC3E}">
        <p14:creationId xmlns:p14="http://schemas.microsoft.com/office/powerpoint/2010/main" val="379692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55797EB0-9FBF-464B-96F8-190CFAEA9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6310" y="-1804"/>
            <a:ext cx="9744902" cy="571680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4B91A7-6BF2-4231-A1F8-55031FDF9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30282" y="4687410"/>
            <a:ext cx="3213717" cy="134158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299D6AA-228A-41A6-9BB3-F4AC323E47F3}"/>
              </a:ext>
            </a:extLst>
          </p:cNvPr>
          <p:cNvSpPr/>
          <p:nvPr/>
        </p:nvSpPr>
        <p:spPr>
          <a:xfrm>
            <a:off x="2161401" y="3230584"/>
            <a:ext cx="4821198" cy="45719"/>
          </a:xfrm>
          <a:prstGeom prst="rect">
            <a:avLst/>
          </a:prstGeom>
          <a:solidFill>
            <a:srgbClr val="768B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00ACE51-2CE4-4FE2-B035-D73484B0C0CC}"/>
              </a:ext>
            </a:extLst>
          </p:cNvPr>
          <p:cNvSpPr/>
          <p:nvPr/>
        </p:nvSpPr>
        <p:spPr>
          <a:xfrm>
            <a:off x="1200884" y="2109588"/>
            <a:ext cx="6742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500" b="1" dirty="0">
                <a:latin typeface="Roboto" pitchFamily="2" charset="0"/>
                <a:ea typeface="Roboto" pitchFamily="2" charset="0"/>
                <a:cs typeface="Roboto"/>
              </a:rPr>
              <a:t>La innovación tecnológica y el</a:t>
            </a:r>
          </a:p>
          <a:p>
            <a:pPr algn="ctr"/>
            <a:r>
              <a:rPr lang="es-EC" sz="3500" b="1" dirty="0">
                <a:latin typeface="Roboto" pitchFamily="2" charset="0"/>
                <a:ea typeface="Roboto" pitchFamily="2" charset="0"/>
                <a:cs typeface="Roboto"/>
              </a:rPr>
              <a:t>desarrollo de la ciudad</a:t>
            </a:r>
            <a:endParaRPr lang="es-EC" sz="3500" dirty="0"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CB5911-8A8E-458F-8B86-D65DAAA6932E}"/>
              </a:ext>
            </a:extLst>
          </p:cNvPr>
          <p:cNvSpPr txBox="1"/>
          <p:nvPr/>
        </p:nvSpPr>
        <p:spPr>
          <a:xfrm>
            <a:off x="6501384" y="169683"/>
            <a:ext cx="229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Opción #1 de portada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6559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9D95BB2-B26C-4932-B53D-233E3F503F5C}"/>
              </a:ext>
            </a:extLst>
          </p:cNvPr>
          <p:cNvSpPr/>
          <p:nvPr/>
        </p:nvSpPr>
        <p:spPr>
          <a:xfrm>
            <a:off x="1" y="1"/>
            <a:ext cx="1828800" cy="5715000"/>
          </a:xfrm>
          <a:prstGeom prst="rect">
            <a:avLst/>
          </a:prstGeom>
          <a:solidFill>
            <a:srgbClr val="656D8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dk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C240256-B3DD-4375-BD48-C45E2996B275}"/>
              </a:ext>
            </a:extLst>
          </p:cNvPr>
          <p:cNvSpPr/>
          <p:nvPr/>
        </p:nvSpPr>
        <p:spPr>
          <a:xfrm>
            <a:off x="2031955" y="2796789"/>
            <a:ext cx="6742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500" b="1" dirty="0">
                <a:latin typeface="Roboto" pitchFamily="2" charset="0"/>
                <a:ea typeface="Roboto" pitchFamily="2" charset="0"/>
                <a:cs typeface="Roboto"/>
              </a:rPr>
              <a:t>La innovación tecnológica y el</a:t>
            </a:r>
          </a:p>
          <a:p>
            <a:r>
              <a:rPr lang="es-EC" sz="3500" b="1" dirty="0">
                <a:latin typeface="Roboto" pitchFamily="2" charset="0"/>
                <a:ea typeface="Roboto" pitchFamily="2" charset="0"/>
                <a:cs typeface="Roboto"/>
              </a:rPr>
              <a:t>desarrollo de la ciudad</a:t>
            </a:r>
            <a:endParaRPr lang="es-EC" sz="3500" dirty="0">
              <a:latin typeface="Roboto" pitchFamily="2" charset="0"/>
              <a:ea typeface="Roboto" pitchFamily="2" charset="0"/>
              <a:cs typeface="Roboto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BFD9157-29AB-40BC-9D9D-953DC98223BB}"/>
              </a:ext>
            </a:extLst>
          </p:cNvPr>
          <p:cNvGrpSpPr/>
          <p:nvPr/>
        </p:nvGrpSpPr>
        <p:grpSpPr>
          <a:xfrm>
            <a:off x="90712" y="207563"/>
            <a:ext cx="1648331" cy="1652181"/>
            <a:chOff x="90712" y="207563"/>
            <a:chExt cx="1648331" cy="165218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B608DB9-7839-47CF-8DFB-BA74DAD9EEBA}"/>
                </a:ext>
              </a:extLst>
            </p:cNvPr>
            <p:cNvSpPr/>
            <p:nvPr/>
          </p:nvSpPr>
          <p:spPr>
            <a:xfrm>
              <a:off x="104104" y="220986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799FD62-4BA8-48B4-A19E-56B75AE6D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12" y="207563"/>
              <a:ext cx="1648331" cy="165218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27D4D5F-1CCC-44FA-A09E-FD259F781FFE}"/>
              </a:ext>
            </a:extLst>
          </p:cNvPr>
          <p:cNvGrpSpPr/>
          <p:nvPr/>
        </p:nvGrpSpPr>
        <p:grpSpPr>
          <a:xfrm>
            <a:off x="104104" y="4115301"/>
            <a:ext cx="4821198" cy="144000"/>
            <a:chOff x="2161401" y="3230584"/>
            <a:chExt cx="4821198" cy="45719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CB7F2E5-5CC7-4271-8DFC-31F9E2339E37}"/>
                </a:ext>
              </a:extLst>
            </p:cNvPr>
            <p:cNvSpPr/>
            <p:nvPr/>
          </p:nvSpPr>
          <p:spPr>
            <a:xfrm>
              <a:off x="2161401" y="3230584"/>
              <a:ext cx="4821198" cy="45719"/>
            </a:xfrm>
            <a:prstGeom prst="rect">
              <a:avLst/>
            </a:prstGeom>
            <a:solidFill>
              <a:srgbClr val="506F7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786CA60-4697-40C5-A7CB-8F9DFF5F8003}"/>
                </a:ext>
              </a:extLst>
            </p:cNvPr>
            <p:cNvSpPr/>
            <p:nvPr/>
          </p:nvSpPr>
          <p:spPr>
            <a:xfrm>
              <a:off x="2161401" y="3230584"/>
              <a:ext cx="3276000" cy="45719"/>
            </a:xfrm>
            <a:prstGeom prst="rect">
              <a:avLst/>
            </a:prstGeom>
            <a:solidFill>
              <a:srgbClr val="97BBD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dk1"/>
                </a:solidFill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4ED6DB3-23B9-4D2D-86EF-7F2DA19CBC93}"/>
              </a:ext>
            </a:extLst>
          </p:cNvPr>
          <p:cNvSpPr txBox="1"/>
          <p:nvPr/>
        </p:nvSpPr>
        <p:spPr>
          <a:xfrm>
            <a:off x="2138136" y="4464336"/>
            <a:ext cx="261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Roboto" pitchFamily="2" charset="0"/>
                <a:ea typeface="Roboto" pitchFamily="2" charset="0"/>
              </a:rPr>
              <a:t>Nombre Apellido, </a:t>
            </a:r>
            <a:r>
              <a:rPr lang="es-ES" dirty="0" err="1">
                <a:latin typeface="Roboto" pitchFamily="2" charset="0"/>
                <a:ea typeface="Roboto" pitchFamily="2" charset="0"/>
              </a:rPr>
              <a:t>Ph</a:t>
            </a:r>
            <a:r>
              <a:rPr lang="es-ES" dirty="0">
                <a:latin typeface="Roboto" pitchFamily="2" charset="0"/>
                <a:ea typeface="Roboto" pitchFamily="2" charset="0"/>
              </a:rPr>
              <a:t>. D.</a:t>
            </a:r>
            <a:endParaRPr lang="es-EC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E908BC-53C2-4BE2-BABC-11D270B35B4C}"/>
              </a:ext>
            </a:extLst>
          </p:cNvPr>
          <p:cNvSpPr txBox="1"/>
          <p:nvPr/>
        </p:nvSpPr>
        <p:spPr>
          <a:xfrm>
            <a:off x="6501384" y="169683"/>
            <a:ext cx="229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Opción #2 de portada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3555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C240256-B3DD-4375-BD48-C45E2996B275}"/>
              </a:ext>
            </a:extLst>
          </p:cNvPr>
          <p:cNvSpPr/>
          <p:nvPr/>
        </p:nvSpPr>
        <p:spPr>
          <a:xfrm>
            <a:off x="148620" y="2318891"/>
            <a:ext cx="6742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latin typeface="Roboto" pitchFamily="2" charset="0"/>
                <a:ea typeface="Roboto" pitchFamily="2" charset="0"/>
                <a:cs typeface="Roboto"/>
              </a:rPr>
              <a:t>La innovación tecnológica y el</a:t>
            </a:r>
          </a:p>
          <a:p>
            <a:r>
              <a:rPr lang="es-EC" sz="2800" b="1" dirty="0">
                <a:latin typeface="Roboto" pitchFamily="2" charset="0"/>
                <a:ea typeface="Roboto" pitchFamily="2" charset="0"/>
                <a:cs typeface="Roboto"/>
              </a:rPr>
              <a:t>desarrollo de la ciudad</a:t>
            </a:r>
            <a:endParaRPr lang="es-EC" sz="2800" dirty="0"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CC9512E5-5A65-438A-8C5C-7AFC152A3FE4}"/>
              </a:ext>
            </a:extLst>
          </p:cNvPr>
          <p:cNvSpPr/>
          <p:nvPr/>
        </p:nvSpPr>
        <p:spPr>
          <a:xfrm rot="2693073" flipH="1">
            <a:off x="5546117" y="1495686"/>
            <a:ext cx="3252995" cy="2723628"/>
          </a:xfrm>
          <a:custGeom>
            <a:avLst/>
            <a:gdLst>
              <a:gd name="connsiteX0" fmla="*/ 2581623 w 3926591"/>
              <a:gd name="connsiteY0" fmla="*/ 2346729 h 3423947"/>
              <a:gd name="connsiteX1" fmla="*/ 1327213 w 3926591"/>
              <a:gd name="connsiteY1" fmla="*/ 2346729 h 3423947"/>
              <a:gd name="connsiteX2" fmla="*/ 1327213 w 3926591"/>
              <a:gd name="connsiteY2" fmla="*/ 3423947 h 3423947"/>
              <a:gd name="connsiteX3" fmla="*/ 2581623 w 3926591"/>
              <a:gd name="connsiteY3" fmla="*/ 3423947 h 3423947"/>
              <a:gd name="connsiteX4" fmla="*/ 3523107 w 3926591"/>
              <a:gd name="connsiteY4" fmla="*/ 2346729 h 3423947"/>
              <a:gd name="connsiteX5" fmla="*/ 2672180 w 3926591"/>
              <a:gd name="connsiteY5" fmla="*/ 2346729 h 3423947"/>
              <a:gd name="connsiteX6" fmla="*/ 2672180 w 3926591"/>
              <a:gd name="connsiteY6" fmla="*/ 3185382 h 3423947"/>
              <a:gd name="connsiteX7" fmla="*/ 3523107 w 3926591"/>
              <a:gd name="connsiteY7" fmla="*/ 3185382 h 3423947"/>
              <a:gd name="connsiteX8" fmla="*/ 1249972 w 3926591"/>
              <a:gd name="connsiteY8" fmla="*/ 2346728 h 3423947"/>
              <a:gd name="connsiteX9" fmla="*/ 399045 w 3926591"/>
              <a:gd name="connsiteY9" fmla="*/ 2346728 h 3423947"/>
              <a:gd name="connsiteX10" fmla="*/ 399045 w 3926591"/>
              <a:gd name="connsiteY10" fmla="*/ 3185381 h 3423947"/>
              <a:gd name="connsiteX11" fmla="*/ 1249972 w 3926591"/>
              <a:gd name="connsiteY11" fmla="*/ 3185381 h 3423947"/>
              <a:gd name="connsiteX12" fmla="*/ 3926591 w 3926591"/>
              <a:gd name="connsiteY12" fmla="*/ 1201331 h 3423947"/>
              <a:gd name="connsiteX13" fmla="*/ 2672181 w 3926591"/>
              <a:gd name="connsiteY13" fmla="*/ 1201331 h 3423947"/>
              <a:gd name="connsiteX14" fmla="*/ 2672181 w 3926591"/>
              <a:gd name="connsiteY14" fmla="*/ 2278549 h 3423947"/>
              <a:gd name="connsiteX15" fmla="*/ 3926591 w 3926591"/>
              <a:gd name="connsiteY15" fmla="*/ 2278549 h 3423947"/>
              <a:gd name="connsiteX16" fmla="*/ 1254410 w 3926591"/>
              <a:gd name="connsiteY16" fmla="*/ 1184084 h 3423947"/>
              <a:gd name="connsiteX17" fmla="*/ 0 w 3926591"/>
              <a:gd name="connsiteY17" fmla="*/ 1184084 h 3423947"/>
              <a:gd name="connsiteX18" fmla="*/ 0 w 3926591"/>
              <a:gd name="connsiteY18" fmla="*/ 2261302 h 3423947"/>
              <a:gd name="connsiteX19" fmla="*/ 1254410 w 3926591"/>
              <a:gd name="connsiteY19" fmla="*/ 2261302 h 3423947"/>
              <a:gd name="connsiteX20" fmla="*/ 2590501 w 3926591"/>
              <a:gd name="connsiteY20" fmla="*/ 1184084 h 3423947"/>
              <a:gd name="connsiteX21" fmla="*/ 1336091 w 3926591"/>
              <a:gd name="connsiteY21" fmla="*/ 1184084 h 3423947"/>
              <a:gd name="connsiteX22" fmla="*/ 1336091 w 3926591"/>
              <a:gd name="connsiteY22" fmla="*/ 2261302 h 3423947"/>
              <a:gd name="connsiteX23" fmla="*/ 2590501 w 3926591"/>
              <a:gd name="connsiteY23" fmla="*/ 2261302 h 3423947"/>
              <a:gd name="connsiteX24" fmla="*/ 3523108 w 3926591"/>
              <a:gd name="connsiteY24" fmla="*/ 238565 h 3423947"/>
              <a:gd name="connsiteX25" fmla="*/ 2672181 w 3926591"/>
              <a:gd name="connsiteY25" fmla="*/ 238565 h 3423947"/>
              <a:gd name="connsiteX26" fmla="*/ 2672181 w 3926591"/>
              <a:gd name="connsiteY26" fmla="*/ 1077218 h 3423947"/>
              <a:gd name="connsiteX27" fmla="*/ 3523108 w 3926591"/>
              <a:gd name="connsiteY27" fmla="*/ 1077218 h 3423947"/>
              <a:gd name="connsiteX28" fmla="*/ 1204255 w 3926591"/>
              <a:gd name="connsiteY28" fmla="*/ 238564 h 3423947"/>
              <a:gd name="connsiteX29" fmla="*/ 353328 w 3926591"/>
              <a:gd name="connsiteY29" fmla="*/ 238564 h 3423947"/>
              <a:gd name="connsiteX30" fmla="*/ 353328 w 3926591"/>
              <a:gd name="connsiteY30" fmla="*/ 1077217 h 3423947"/>
              <a:gd name="connsiteX31" fmla="*/ 1204255 w 3926591"/>
              <a:gd name="connsiteY31" fmla="*/ 1077217 h 3423947"/>
              <a:gd name="connsiteX32" fmla="*/ 2563642 w 3926591"/>
              <a:gd name="connsiteY32" fmla="*/ 0 h 3423947"/>
              <a:gd name="connsiteX33" fmla="*/ 1309232 w 3926591"/>
              <a:gd name="connsiteY33" fmla="*/ 0 h 3423947"/>
              <a:gd name="connsiteX34" fmla="*/ 1309232 w 3926591"/>
              <a:gd name="connsiteY34" fmla="*/ 1077218 h 3423947"/>
              <a:gd name="connsiteX35" fmla="*/ 2563642 w 3926591"/>
              <a:gd name="connsiteY35" fmla="*/ 1077218 h 342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26591" h="3423947">
                <a:moveTo>
                  <a:pt x="2581623" y="2346729"/>
                </a:moveTo>
                <a:lnTo>
                  <a:pt x="1327213" y="2346729"/>
                </a:lnTo>
                <a:lnTo>
                  <a:pt x="1327213" y="3423947"/>
                </a:lnTo>
                <a:lnTo>
                  <a:pt x="2581623" y="3423947"/>
                </a:lnTo>
                <a:close/>
                <a:moveTo>
                  <a:pt x="3523107" y="2346729"/>
                </a:moveTo>
                <a:lnTo>
                  <a:pt x="2672180" y="2346729"/>
                </a:lnTo>
                <a:lnTo>
                  <a:pt x="2672180" y="3185382"/>
                </a:lnTo>
                <a:lnTo>
                  <a:pt x="3523107" y="3185382"/>
                </a:lnTo>
                <a:close/>
                <a:moveTo>
                  <a:pt x="1249972" y="2346728"/>
                </a:moveTo>
                <a:lnTo>
                  <a:pt x="399045" y="2346728"/>
                </a:lnTo>
                <a:lnTo>
                  <a:pt x="399045" y="3185381"/>
                </a:lnTo>
                <a:lnTo>
                  <a:pt x="1249972" y="3185381"/>
                </a:lnTo>
                <a:close/>
                <a:moveTo>
                  <a:pt x="3926591" y="1201331"/>
                </a:moveTo>
                <a:lnTo>
                  <a:pt x="2672181" y="1201331"/>
                </a:lnTo>
                <a:lnTo>
                  <a:pt x="2672181" y="2278549"/>
                </a:lnTo>
                <a:lnTo>
                  <a:pt x="3926591" y="2278549"/>
                </a:lnTo>
                <a:close/>
                <a:moveTo>
                  <a:pt x="1254410" y="1184084"/>
                </a:moveTo>
                <a:lnTo>
                  <a:pt x="0" y="1184084"/>
                </a:lnTo>
                <a:lnTo>
                  <a:pt x="0" y="2261302"/>
                </a:lnTo>
                <a:lnTo>
                  <a:pt x="1254410" y="2261302"/>
                </a:lnTo>
                <a:close/>
                <a:moveTo>
                  <a:pt x="2590501" y="1184084"/>
                </a:moveTo>
                <a:lnTo>
                  <a:pt x="1336091" y="1184084"/>
                </a:lnTo>
                <a:lnTo>
                  <a:pt x="1336091" y="2261302"/>
                </a:lnTo>
                <a:lnTo>
                  <a:pt x="2590501" y="2261302"/>
                </a:lnTo>
                <a:close/>
                <a:moveTo>
                  <a:pt x="3523108" y="238565"/>
                </a:moveTo>
                <a:lnTo>
                  <a:pt x="2672181" y="238565"/>
                </a:lnTo>
                <a:lnTo>
                  <a:pt x="2672181" y="1077218"/>
                </a:lnTo>
                <a:lnTo>
                  <a:pt x="3523108" y="1077218"/>
                </a:lnTo>
                <a:close/>
                <a:moveTo>
                  <a:pt x="1204255" y="238564"/>
                </a:moveTo>
                <a:lnTo>
                  <a:pt x="353328" y="238564"/>
                </a:lnTo>
                <a:lnTo>
                  <a:pt x="353328" y="1077217"/>
                </a:lnTo>
                <a:lnTo>
                  <a:pt x="1204255" y="1077217"/>
                </a:lnTo>
                <a:close/>
                <a:moveTo>
                  <a:pt x="2563642" y="0"/>
                </a:moveTo>
                <a:lnTo>
                  <a:pt x="1309232" y="0"/>
                </a:lnTo>
                <a:lnTo>
                  <a:pt x="1309232" y="1077218"/>
                </a:lnTo>
                <a:lnTo>
                  <a:pt x="2563642" y="1077218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49864" t="1480" r="-6846" b="1480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C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129FAA3-2E12-442F-BA36-F3FB679CA4C6}"/>
              </a:ext>
            </a:extLst>
          </p:cNvPr>
          <p:cNvGrpSpPr/>
          <p:nvPr/>
        </p:nvGrpSpPr>
        <p:grpSpPr>
          <a:xfrm>
            <a:off x="219642" y="3324605"/>
            <a:ext cx="2520000" cy="144000"/>
            <a:chOff x="2161401" y="3230584"/>
            <a:chExt cx="4821198" cy="45719"/>
          </a:xfrm>
          <a:solidFill>
            <a:srgbClr val="596E8E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14B25999-ED3E-4599-A6D5-EA71EA25284B}"/>
                </a:ext>
              </a:extLst>
            </p:cNvPr>
            <p:cNvSpPr/>
            <p:nvPr/>
          </p:nvSpPr>
          <p:spPr>
            <a:xfrm>
              <a:off x="2161401" y="3230584"/>
              <a:ext cx="482119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5D7395"/>
                </a:solidFill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793E4C63-6EBB-47F6-8288-85A16BE30CA8}"/>
                </a:ext>
              </a:extLst>
            </p:cNvPr>
            <p:cNvSpPr/>
            <p:nvPr/>
          </p:nvSpPr>
          <p:spPr>
            <a:xfrm>
              <a:off x="2161401" y="3230584"/>
              <a:ext cx="3276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5D7395"/>
                </a:solidFill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0F48DD9D-07B4-49A7-B8CD-8423485DF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305"/>
          <a:stretch/>
        </p:blipFill>
        <p:spPr>
          <a:xfrm>
            <a:off x="5816726" y="4377710"/>
            <a:ext cx="2711774" cy="129157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A2286FA-7621-47AE-BCCF-459CE63C3370}"/>
              </a:ext>
            </a:extLst>
          </p:cNvPr>
          <p:cNvSpPr txBox="1"/>
          <p:nvPr/>
        </p:nvSpPr>
        <p:spPr>
          <a:xfrm>
            <a:off x="6501384" y="169683"/>
            <a:ext cx="229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Opción #3 de portada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9711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528F848-5181-46FA-82F6-B89F2A17D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4" r="11639"/>
          <a:stretch/>
        </p:blipFill>
        <p:spPr bwMode="auto">
          <a:xfrm>
            <a:off x="5509" y="0"/>
            <a:ext cx="5283200" cy="21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403C0F3-F215-422A-AD32-1E865E68B94A}"/>
              </a:ext>
            </a:extLst>
          </p:cNvPr>
          <p:cNvSpPr/>
          <p:nvPr/>
        </p:nvSpPr>
        <p:spPr>
          <a:xfrm>
            <a:off x="5286491" y="0"/>
            <a:ext cx="3860799" cy="2191454"/>
          </a:xfrm>
          <a:prstGeom prst="rect">
            <a:avLst/>
          </a:prstGeom>
          <a:solidFill>
            <a:srgbClr val="768B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lt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0685D02-26A8-4DED-9869-510F84C5583C}"/>
              </a:ext>
            </a:extLst>
          </p:cNvPr>
          <p:cNvSpPr/>
          <p:nvPr/>
        </p:nvSpPr>
        <p:spPr>
          <a:xfrm>
            <a:off x="0" y="2057400"/>
            <a:ext cx="9144000" cy="45719"/>
          </a:xfrm>
          <a:prstGeom prst="rect">
            <a:avLst/>
          </a:prstGeom>
          <a:solidFill>
            <a:srgbClr val="768B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FEAA6C-B72A-4534-825B-11DD8EDA370A}"/>
              </a:ext>
            </a:extLst>
          </p:cNvPr>
          <p:cNvSpPr/>
          <p:nvPr/>
        </p:nvSpPr>
        <p:spPr>
          <a:xfrm>
            <a:off x="5286491" y="2056662"/>
            <a:ext cx="3852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8A8E6B6-6E52-4561-A3A3-623AF0B5AD30}"/>
              </a:ext>
            </a:extLst>
          </p:cNvPr>
          <p:cNvSpPr/>
          <p:nvPr/>
        </p:nvSpPr>
        <p:spPr>
          <a:xfrm>
            <a:off x="1200884" y="2857500"/>
            <a:ext cx="6742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500" b="1" dirty="0">
                <a:latin typeface="Roboto" pitchFamily="2" charset="0"/>
                <a:ea typeface="Roboto" pitchFamily="2" charset="0"/>
                <a:cs typeface="Roboto"/>
              </a:rPr>
              <a:t>La innovación tecnológica y el</a:t>
            </a:r>
          </a:p>
          <a:p>
            <a:pPr algn="ctr"/>
            <a:r>
              <a:rPr lang="es-EC" sz="3500" b="1" dirty="0">
                <a:latin typeface="Roboto" pitchFamily="2" charset="0"/>
                <a:ea typeface="Roboto" pitchFamily="2" charset="0"/>
                <a:cs typeface="Roboto"/>
              </a:rPr>
              <a:t>desarrollo de la ciudad</a:t>
            </a:r>
            <a:endParaRPr lang="es-EC" sz="3500" dirty="0">
              <a:latin typeface="Roboto" pitchFamily="2" charset="0"/>
              <a:ea typeface="Roboto" pitchFamily="2" charset="0"/>
              <a:cs typeface="Robot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2DAFB2F-488A-4C9E-ABCD-54E84AD3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890" y="235804"/>
            <a:ext cx="3600000" cy="17198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7AE058-2A3F-425D-81C6-C3E49A65FB6A}"/>
              </a:ext>
            </a:extLst>
          </p:cNvPr>
          <p:cNvSpPr txBox="1"/>
          <p:nvPr/>
        </p:nvSpPr>
        <p:spPr>
          <a:xfrm>
            <a:off x="6922008" y="2252364"/>
            <a:ext cx="229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Opción #4 de portada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49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47026622121_af8ecd585f_k.jp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14174"/>
          <a:stretch/>
        </p:blipFill>
        <p:spPr>
          <a:xfrm>
            <a:off x="4573116" y="0"/>
            <a:ext cx="4570884" cy="5115697"/>
          </a:xfrm>
          <a:prstGeom prst="rect">
            <a:avLst/>
          </a:prstGeom>
        </p:spPr>
      </p:pic>
      <p:pic>
        <p:nvPicPr>
          <p:cNvPr id="8" name="Imagen 7" descr="84-[Convertido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16" y="2032056"/>
            <a:ext cx="317500" cy="320675"/>
          </a:xfrm>
          <a:prstGeom prst="rect">
            <a:avLst/>
          </a:prstGeom>
        </p:spPr>
      </p:pic>
      <p:sp>
        <p:nvSpPr>
          <p:cNvPr id="12" name="Rectángulo 22"/>
          <p:cNvSpPr/>
          <p:nvPr/>
        </p:nvSpPr>
        <p:spPr>
          <a:xfrm>
            <a:off x="466181" y="744483"/>
            <a:ext cx="3378853" cy="456184"/>
          </a:xfrm>
          <a:prstGeom prst="rect">
            <a:avLst/>
          </a:prstGeom>
          <a:solidFill>
            <a:srgbClr val="768B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81428" y="663079"/>
            <a:ext cx="3363606" cy="983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0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/>
              </a:rPr>
              <a:t>Aprendizaje</a:t>
            </a:r>
            <a:r>
              <a:rPr lang="en-US" sz="3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/>
              </a:rPr>
              <a:t>Activo</a:t>
            </a:r>
            <a:br>
              <a:rPr lang="en-US" sz="3000" b="1" dirty="0">
                <a:latin typeface="Roboto" pitchFamily="2" charset="0"/>
                <a:ea typeface="Roboto" pitchFamily="2" charset="0"/>
                <a:cs typeface="Roboto"/>
              </a:rPr>
            </a:br>
            <a:r>
              <a:rPr lang="en-US" sz="3000" b="1" dirty="0">
                <a:latin typeface="Roboto" pitchFamily="2" charset="0"/>
                <a:ea typeface="Roboto" pitchFamily="2" charset="0"/>
                <a:cs typeface="Roboto"/>
              </a:rPr>
              <a:t>en </a:t>
            </a:r>
            <a:r>
              <a:rPr lang="en-US" sz="3000" b="1" dirty="0" err="1">
                <a:latin typeface="Roboto" pitchFamily="2" charset="0"/>
                <a:ea typeface="Roboto" pitchFamily="2" charset="0"/>
                <a:cs typeface="Roboto"/>
              </a:rPr>
              <a:t>Admisiones</a:t>
            </a:r>
            <a:endParaRPr lang="es-ES" sz="3000" b="1" dirty="0"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481428" y="1805864"/>
            <a:ext cx="308333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_tradnl" sz="1500" dirty="0">
                <a:latin typeface="Roboto" pitchFamily="2" charset="0"/>
                <a:ea typeface="Roboto" pitchFamily="2" charset="0"/>
                <a:cs typeface="Roboto"/>
              </a:rPr>
              <a:t>Estrategia que permite al estudiante tomar </a:t>
            </a:r>
            <a:r>
              <a:rPr lang="es-ES_tradnl" sz="1500" b="1" dirty="0">
                <a:latin typeface="Roboto" pitchFamily="2" charset="0"/>
                <a:ea typeface="Roboto" pitchFamily="2" charset="0"/>
                <a:cs typeface="Roboto"/>
              </a:rPr>
              <a:t>un rol más protagónico en clases</a:t>
            </a:r>
            <a:r>
              <a:rPr lang="es-ES_tradnl" sz="1500" dirty="0">
                <a:latin typeface="Roboto" pitchFamily="2" charset="0"/>
                <a:ea typeface="Roboto" pitchFamily="2" charset="0"/>
                <a:cs typeface="Roboto"/>
              </a:rPr>
              <a:t>, para fortalecer sus habilidades esenciales requeridas en el perfil de ingreso </a:t>
            </a:r>
          </a:p>
          <a:p>
            <a:pPr marL="285750" indent="-285750">
              <a:buFont typeface="Wingdings" charset="2"/>
              <a:buChar char="§"/>
            </a:pPr>
            <a:endParaRPr lang="es-ES_tradnl" sz="1500" dirty="0">
              <a:latin typeface="Roboto" pitchFamily="2" charset="0"/>
              <a:ea typeface="Roboto" pitchFamily="2" charset="0"/>
              <a:cs typeface="Roboto"/>
            </a:endParaRPr>
          </a:p>
          <a:p>
            <a:pPr marL="285750" indent="-285750">
              <a:buFont typeface="Wingdings" charset="2"/>
              <a:buChar char="§"/>
            </a:pPr>
            <a:r>
              <a:rPr lang="es-ES_tradnl" sz="1500" dirty="0">
                <a:latin typeface="Roboto" pitchFamily="2" charset="0"/>
                <a:ea typeface="Roboto" pitchFamily="2" charset="0"/>
                <a:cs typeface="Roboto"/>
              </a:rPr>
              <a:t>Implementación en el Curso de Nivelación a partir del 2018 </a:t>
            </a:r>
          </a:p>
          <a:p>
            <a:pPr marL="285750" indent="-285750">
              <a:buFont typeface="Wingdings" charset="2"/>
              <a:buChar char="§"/>
            </a:pPr>
            <a:endParaRPr lang="es-ES_tradnl" sz="1500" dirty="0">
              <a:latin typeface="Roboto" pitchFamily="2" charset="0"/>
              <a:ea typeface="Roboto" pitchFamily="2" charset="0"/>
              <a:cs typeface="Roboto"/>
            </a:endParaRPr>
          </a:p>
          <a:p>
            <a:pPr marL="285750" indent="-285750">
              <a:buFont typeface="Wingdings" charset="2"/>
              <a:buChar char="§"/>
            </a:pPr>
            <a:r>
              <a:rPr lang="es-ES_tradnl" sz="1500" dirty="0">
                <a:latin typeface="Roboto" pitchFamily="2" charset="0"/>
                <a:ea typeface="Roboto" pitchFamily="2" charset="0"/>
                <a:cs typeface="Roboto"/>
              </a:rPr>
              <a:t>Materias: Física, Química y Matemática</a:t>
            </a:r>
            <a:endParaRPr lang="en-US" sz="1500" dirty="0">
              <a:latin typeface="Roboto" pitchFamily="2" charset="0"/>
              <a:ea typeface="Roboto" pitchFamily="2" charset="0"/>
              <a:cs typeface="Roboto"/>
            </a:endParaRPr>
          </a:p>
          <a:p>
            <a:pPr marL="285750" indent="-285750">
              <a:buFont typeface="Wingdings" charset="2"/>
              <a:buChar char="§"/>
            </a:pPr>
            <a:endParaRPr lang="en-US" sz="1500" dirty="0"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5191116" y="3263289"/>
            <a:ext cx="2135508" cy="553998"/>
          </a:xfrm>
          <a:prstGeom prst="rect">
            <a:avLst/>
          </a:prstGeom>
          <a:solidFill>
            <a:srgbClr val="768B9E"/>
          </a:solidFill>
        </p:spPr>
        <p:txBody>
          <a:bodyPr wrap="none">
            <a:spAutoFit/>
          </a:bodyPr>
          <a:lstStyle/>
          <a:p>
            <a:r>
              <a:rPr lang="es-ES_tradnl" sz="3000" b="1" dirty="0">
                <a:solidFill>
                  <a:srgbClr val="FFFFFF"/>
                </a:solidFill>
                <a:cs typeface="Roboto"/>
              </a:rPr>
              <a:t>30% al 42% </a:t>
            </a:r>
            <a:endParaRPr lang="en-US" sz="3000" b="1" dirty="0">
              <a:solidFill>
                <a:srgbClr val="FFFFFF"/>
              </a:solidFill>
              <a:cs typeface="Roboto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5174407" y="2139849"/>
            <a:ext cx="2135508" cy="5539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_tradnl" sz="3000" b="1" dirty="0">
                <a:cs typeface="Roboto"/>
              </a:rPr>
              <a:t>22% al 32% </a:t>
            </a:r>
            <a:endParaRPr lang="en-US" sz="3000" b="1" dirty="0">
              <a:cs typeface="Roboto"/>
            </a:endParaRPr>
          </a:p>
        </p:txBody>
      </p:sp>
      <p:sp>
        <p:nvSpPr>
          <p:cNvPr id="17" name="Rectangle 8"/>
          <p:cNvSpPr/>
          <p:nvPr/>
        </p:nvSpPr>
        <p:spPr>
          <a:xfrm>
            <a:off x="5191116" y="2758395"/>
            <a:ext cx="34982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S_tradnl" sz="1500" dirty="0">
                <a:solidFill>
                  <a:srgbClr val="000000"/>
                </a:solidFill>
                <a:cs typeface="Roboto"/>
              </a:rPr>
              <a:t>(Curso de Nivelación de Oct. 2018)</a:t>
            </a:r>
          </a:p>
        </p:txBody>
      </p:sp>
      <p:sp>
        <p:nvSpPr>
          <p:cNvPr id="18" name="Rectangle 9"/>
          <p:cNvSpPr/>
          <p:nvPr/>
        </p:nvSpPr>
        <p:spPr>
          <a:xfrm>
            <a:off x="5191116" y="3871532"/>
            <a:ext cx="34982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S_tradnl" sz="1500" dirty="0">
                <a:solidFill>
                  <a:srgbClr val="000000"/>
                </a:solidFill>
                <a:cs typeface="Roboto"/>
              </a:rPr>
              <a:t>(Curso de Nivelación de Feb. 2019)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174407" y="1510305"/>
            <a:ext cx="2798912" cy="52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2800" b="1" dirty="0">
                <a:cs typeface="Roboto"/>
              </a:rPr>
              <a:t>Resultados</a:t>
            </a:r>
            <a:endParaRPr lang="es-ES" sz="2800" b="1" dirty="0">
              <a:cs typeface="Roboto"/>
            </a:endParaRPr>
          </a:p>
        </p:txBody>
      </p:sp>
      <p:sp>
        <p:nvSpPr>
          <p:cNvPr id="20" name="Isosceles Triangle 13"/>
          <p:cNvSpPr/>
          <p:nvPr/>
        </p:nvSpPr>
        <p:spPr>
          <a:xfrm rot="5400000">
            <a:off x="4765876" y="2381549"/>
            <a:ext cx="256748" cy="108762"/>
          </a:xfrm>
          <a:prstGeom prst="triangl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13"/>
          <p:cNvSpPr/>
          <p:nvPr/>
        </p:nvSpPr>
        <p:spPr>
          <a:xfrm rot="5400000">
            <a:off x="4765876" y="3515429"/>
            <a:ext cx="256748" cy="108762"/>
          </a:xfrm>
          <a:prstGeom prst="triangl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CB6B45E-3367-4C2A-8127-B3307CBDE0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125" y="200025"/>
            <a:ext cx="8321675" cy="820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000" b="1" dirty="0" err="1">
                <a:latin typeface="Roboto" pitchFamily="2" charset="0"/>
                <a:ea typeface="Roboto" pitchFamily="2" charset="0"/>
              </a:rPr>
              <a:t>Aprendizaje</a:t>
            </a:r>
            <a:r>
              <a:rPr lang="en-US" sz="3000" b="1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3000" b="1" dirty="0" err="1">
                <a:latin typeface="Roboto" pitchFamily="2" charset="0"/>
                <a:ea typeface="Roboto" pitchFamily="2" charset="0"/>
              </a:rPr>
              <a:t>Activo</a:t>
            </a:r>
            <a:r>
              <a:rPr lang="en-US" sz="3000" b="1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3000" b="1" dirty="0" err="1">
                <a:latin typeface="Roboto" pitchFamily="2" charset="0"/>
                <a:ea typeface="Roboto" pitchFamily="2" charset="0"/>
              </a:rPr>
              <a:t>en</a:t>
            </a:r>
            <a:r>
              <a:rPr lang="en-US" sz="3000" b="1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3000" b="1" dirty="0" err="1">
                <a:latin typeface="Roboto" pitchFamily="2" charset="0"/>
                <a:ea typeface="Roboto" pitchFamily="2" charset="0"/>
              </a:rPr>
              <a:t>Admisiones</a:t>
            </a:r>
            <a:endParaRPr lang="es-ES" sz="30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DB310-89B8-47F8-96D7-FF74CC53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225550"/>
            <a:ext cx="8321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_tradnl" sz="1500" dirty="0">
                <a:latin typeface="Roboto" pitchFamily="2" charset="0"/>
                <a:ea typeface="Roboto" pitchFamily="2" charset="0"/>
                <a:cs typeface="Roboto"/>
              </a:rPr>
              <a:t>Estrategia que permite al estudiante tomar </a:t>
            </a:r>
            <a:r>
              <a:rPr lang="es-ES_tradnl" sz="1500" b="1" dirty="0">
                <a:latin typeface="Roboto" pitchFamily="2" charset="0"/>
                <a:ea typeface="Roboto" pitchFamily="2" charset="0"/>
                <a:cs typeface="Roboto"/>
              </a:rPr>
              <a:t>un rol más protagónico en clases</a:t>
            </a:r>
            <a:r>
              <a:rPr lang="es-ES_tradnl" sz="1500" dirty="0">
                <a:latin typeface="Roboto" pitchFamily="2" charset="0"/>
                <a:ea typeface="Roboto" pitchFamily="2" charset="0"/>
                <a:cs typeface="Roboto"/>
              </a:rPr>
              <a:t>, para fortalecer sus habilidades esenciales requeridas en el perfil de ingreso </a:t>
            </a:r>
          </a:p>
          <a:p>
            <a:pPr marL="285750" indent="-285750">
              <a:buFont typeface="Wingdings" charset="2"/>
              <a:buChar char="§"/>
            </a:pPr>
            <a:endParaRPr lang="es-ES_tradnl" sz="1500" dirty="0">
              <a:latin typeface="Roboto" pitchFamily="2" charset="0"/>
              <a:ea typeface="Roboto" pitchFamily="2" charset="0"/>
              <a:cs typeface="Roboto"/>
            </a:endParaRPr>
          </a:p>
          <a:p>
            <a:pPr marL="285750" indent="-285750">
              <a:buFont typeface="Wingdings" charset="2"/>
              <a:buChar char="§"/>
            </a:pPr>
            <a:r>
              <a:rPr lang="es-ES_tradnl" sz="1500" dirty="0">
                <a:latin typeface="Roboto" pitchFamily="2" charset="0"/>
                <a:ea typeface="Roboto" pitchFamily="2" charset="0"/>
                <a:cs typeface="Roboto"/>
              </a:rPr>
              <a:t>Implementación en el Curso de Nivelación a partir del 2018 </a:t>
            </a:r>
          </a:p>
          <a:p>
            <a:pPr marL="285750" indent="-285750">
              <a:buFont typeface="Wingdings" charset="2"/>
              <a:buChar char="§"/>
            </a:pPr>
            <a:endParaRPr lang="es-ES_tradnl" sz="1500" dirty="0">
              <a:latin typeface="Roboto" pitchFamily="2" charset="0"/>
              <a:ea typeface="Roboto" pitchFamily="2" charset="0"/>
              <a:cs typeface="Roboto"/>
            </a:endParaRPr>
          </a:p>
          <a:p>
            <a:pPr marL="285750" indent="-285750">
              <a:buFont typeface="Wingdings" charset="2"/>
              <a:buChar char="§"/>
            </a:pPr>
            <a:r>
              <a:rPr lang="es-ES_tradnl" sz="1500" dirty="0">
                <a:latin typeface="Roboto" pitchFamily="2" charset="0"/>
                <a:ea typeface="Roboto" pitchFamily="2" charset="0"/>
                <a:cs typeface="Roboto"/>
              </a:rPr>
              <a:t>Materias: Física, Química y Matemática</a:t>
            </a:r>
            <a:endParaRPr lang="en-US" sz="1500" dirty="0">
              <a:latin typeface="Roboto" pitchFamily="2" charset="0"/>
              <a:ea typeface="Roboto" pitchFamily="2" charset="0"/>
              <a:cs typeface="Roboto"/>
            </a:endParaRPr>
          </a:p>
          <a:p>
            <a:pPr marL="285750" indent="-285750">
              <a:buFont typeface="Wingdings" charset="2"/>
              <a:buChar char="§"/>
            </a:pPr>
            <a:endParaRPr lang="en-US" sz="1500" dirty="0">
              <a:latin typeface="Roboto" pitchFamily="2" charset="0"/>
              <a:ea typeface="Roboto" pitchFamily="2" charset="0"/>
              <a:cs typeface="Roboto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9D7820D-CD8F-45F0-A4B2-F8076E71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12" y="2337956"/>
            <a:ext cx="2990088" cy="27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2C64670-A8FB-4230-AB3F-88375E0D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1900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1DB9CFE-981E-49DA-8EAE-9B82BD5EEA5E}"/>
              </a:ext>
            </a:extLst>
          </p:cNvPr>
          <p:cNvGrpSpPr/>
          <p:nvPr/>
        </p:nvGrpSpPr>
        <p:grpSpPr>
          <a:xfrm>
            <a:off x="2977628" y="2022119"/>
            <a:ext cx="3148570" cy="369332"/>
            <a:chOff x="2977628" y="2138717"/>
            <a:chExt cx="3148570" cy="369332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86A71C35-F321-40D6-99A9-CFB54B383C3F}"/>
                </a:ext>
              </a:extLst>
            </p:cNvPr>
            <p:cNvGrpSpPr/>
            <p:nvPr/>
          </p:nvGrpSpPr>
          <p:grpSpPr>
            <a:xfrm>
              <a:off x="2977628" y="2138717"/>
              <a:ext cx="1380317" cy="369332"/>
              <a:chOff x="2977628" y="1572954"/>
              <a:chExt cx="1380317" cy="369332"/>
            </a:xfrm>
          </p:grpSpPr>
          <p:pic>
            <p:nvPicPr>
              <p:cNvPr id="8" name="Imagen 7" descr="backing-de-marca.png">
                <a:extLst>
                  <a:ext uri="{FF2B5EF4-FFF2-40B4-BE49-F238E27FC236}">
                    <a16:creationId xmlns:a16="http://schemas.microsoft.com/office/drawing/2014/main" id="{33699405-9993-4E1B-BBC2-8C4E368793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99" r="86036" b="51289"/>
              <a:stretch/>
            </p:blipFill>
            <p:spPr>
              <a:xfrm>
                <a:off x="2977628" y="1572954"/>
                <a:ext cx="445276" cy="369332"/>
              </a:xfrm>
              <a:prstGeom prst="rect">
                <a:avLst/>
              </a:prstGeom>
            </p:spPr>
          </p:pic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BDB1213-0C42-4658-8916-EAB7472E07FF}"/>
                  </a:ext>
                </a:extLst>
              </p:cNvPr>
              <p:cNvSpPr txBox="1"/>
              <p:nvPr/>
            </p:nvSpPr>
            <p:spPr>
              <a:xfrm>
                <a:off x="3328496" y="1603732"/>
                <a:ext cx="10294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400" b="1" dirty="0">
                    <a:latin typeface="Roboto Cn" pitchFamily="2" charset="0"/>
                    <a:ea typeface="Roboto Cn" pitchFamily="2" charset="0"/>
                  </a:rPr>
                  <a:t>ESPOL.FIEC</a:t>
                </a: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E48401C-6C4F-4109-BC88-41E5E4D8E66C}"/>
                </a:ext>
              </a:extLst>
            </p:cNvPr>
            <p:cNvGrpSpPr/>
            <p:nvPr/>
          </p:nvGrpSpPr>
          <p:grpSpPr>
            <a:xfrm>
              <a:off x="4747200" y="2138718"/>
              <a:ext cx="1378998" cy="369331"/>
              <a:chOff x="4747200" y="1572955"/>
              <a:chExt cx="1378998" cy="369331"/>
            </a:xfrm>
          </p:grpSpPr>
          <p:pic>
            <p:nvPicPr>
              <p:cNvPr id="10" name="Imagen 9" descr="backing-de-marca.png">
                <a:extLst>
                  <a:ext uri="{FF2B5EF4-FFF2-40B4-BE49-F238E27FC236}">
                    <a16:creationId xmlns:a16="http://schemas.microsoft.com/office/drawing/2014/main" id="{BBBA5B50-8594-489F-8C10-9D643D4620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82" t="4635" r="53921" b="55253"/>
              <a:stretch/>
            </p:blipFill>
            <p:spPr>
              <a:xfrm>
                <a:off x="4747200" y="1572955"/>
                <a:ext cx="347472" cy="369331"/>
              </a:xfrm>
              <a:prstGeom prst="rect">
                <a:avLst/>
              </a:prstGeom>
            </p:spPr>
          </p:pic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75A17F6-C49B-407A-B7C4-2AFC16989DB9}"/>
                  </a:ext>
                </a:extLst>
              </p:cNvPr>
              <p:cNvSpPr txBox="1"/>
              <p:nvPr/>
            </p:nvSpPr>
            <p:spPr>
              <a:xfrm>
                <a:off x="5085528" y="1603732"/>
                <a:ext cx="1040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400" b="1" dirty="0">
                    <a:latin typeface="Roboto Cn" pitchFamily="2" charset="0"/>
                    <a:ea typeface="Roboto Cn" pitchFamily="2" charset="0"/>
                  </a:rPr>
                  <a:t>@espol_fiec</a:t>
                </a:r>
              </a:p>
            </p:txBody>
          </p:sp>
        </p:grp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EA0698-E606-4C23-8AEB-4D67FE61FDD3}"/>
              </a:ext>
            </a:extLst>
          </p:cNvPr>
          <p:cNvSpPr txBox="1"/>
          <p:nvPr/>
        </p:nvSpPr>
        <p:spPr>
          <a:xfrm>
            <a:off x="3096226" y="2476890"/>
            <a:ext cx="2911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latin typeface="Roboto Cn" pitchFamily="2" charset="0"/>
                <a:ea typeface="Roboto Cn" pitchFamily="2" charset="0"/>
              </a:rPr>
              <a:t>w </a:t>
            </a:r>
            <a:r>
              <a:rPr lang="es-EC" sz="1600" b="1" dirty="0" err="1">
                <a:latin typeface="Roboto Cn" pitchFamily="2" charset="0"/>
                <a:ea typeface="Roboto Cn" pitchFamily="2" charset="0"/>
              </a:rPr>
              <a:t>w</a:t>
            </a:r>
            <a:r>
              <a:rPr lang="es-EC" sz="1600" b="1" dirty="0">
                <a:latin typeface="Roboto Cn" pitchFamily="2" charset="0"/>
                <a:ea typeface="Roboto Cn" pitchFamily="2" charset="0"/>
              </a:rPr>
              <a:t> </a:t>
            </a:r>
            <a:r>
              <a:rPr lang="es-EC" sz="1600" b="1" dirty="0" err="1">
                <a:latin typeface="Roboto Cn" pitchFamily="2" charset="0"/>
                <a:ea typeface="Roboto Cn" pitchFamily="2" charset="0"/>
              </a:rPr>
              <a:t>w</a:t>
            </a:r>
            <a:r>
              <a:rPr lang="es-EC" sz="1600" b="1" dirty="0">
                <a:latin typeface="Roboto Cn" pitchFamily="2" charset="0"/>
                <a:ea typeface="Roboto Cn" pitchFamily="2" charset="0"/>
              </a:rPr>
              <a:t> . f i e c . e s p o l . e d u . e c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E83B5DA-953A-4CB0-B7C5-E03554A96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17" b="9112"/>
          <a:stretch/>
        </p:blipFill>
        <p:spPr>
          <a:xfrm>
            <a:off x="0" y="5097388"/>
            <a:ext cx="9144000" cy="6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48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298</Words>
  <Application>Microsoft Office PowerPoint</Application>
  <PresentationFormat>Presentación en pantalla (16:10)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Roboto</vt:lpstr>
      <vt:lpstr>Roboto Cn</vt:lpstr>
      <vt:lpstr>Wingdings</vt:lpstr>
      <vt:lpstr>Tema de Office</vt:lpstr>
      <vt:lpstr>Información de uso: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Aprendizaje Activo en Admisiones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Gerencia de Comunicación</dc:creator>
  <cp:lastModifiedBy>Angel moya</cp:lastModifiedBy>
  <cp:revision>57</cp:revision>
  <dcterms:created xsi:type="dcterms:W3CDTF">2019-05-22T20:19:31Z</dcterms:created>
  <dcterms:modified xsi:type="dcterms:W3CDTF">2022-01-27T19:53:14Z</dcterms:modified>
</cp:coreProperties>
</file>