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7" r:id="rId3"/>
    <p:sldId id="280" r:id="rId4"/>
    <p:sldId id="283" r:id="rId5"/>
    <p:sldId id="284" r:id="rId6"/>
    <p:sldId id="285" r:id="rId7"/>
    <p:sldId id="281" r:id="rId8"/>
    <p:sldId id="282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D233C7-228A-56B4-E0EF-0C14AF6BB272}" v="401" dt="2021-06-18T23:41:09.4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32" autoAdjust="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k Vicente Porras Carrion" userId="S::fvporras@espol.edu.ec::6c0467df-34a4-42d1-a107-c12932d5c336" providerId="AD" clId="Web-{15D233C7-228A-56B4-E0EF-0C14AF6BB272}"/>
    <pc:docChg chg="modSld">
      <pc:chgData name="Frank Vicente Porras Carrion" userId="S::fvporras@espol.edu.ec::6c0467df-34a4-42d1-a107-c12932d5c336" providerId="AD" clId="Web-{15D233C7-228A-56B4-E0EF-0C14AF6BB272}" dt="2021-06-18T23:41:09.481" v="197" actId="20577"/>
      <pc:docMkLst>
        <pc:docMk/>
      </pc:docMkLst>
      <pc:sldChg chg="modSp">
        <pc:chgData name="Frank Vicente Porras Carrion" userId="S::fvporras@espol.edu.ec::6c0467df-34a4-42d1-a107-c12932d5c336" providerId="AD" clId="Web-{15D233C7-228A-56B4-E0EF-0C14AF6BB272}" dt="2021-06-18T23:41:09.481" v="197" actId="20577"/>
        <pc:sldMkLst>
          <pc:docMk/>
          <pc:sldMk cId="705307472" sldId="277"/>
        </pc:sldMkLst>
        <pc:spChg chg="mod">
          <ac:chgData name="Frank Vicente Porras Carrion" userId="S::fvporras@espol.edu.ec::6c0467df-34a4-42d1-a107-c12932d5c336" providerId="AD" clId="Web-{15D233C7-228A-56B4-E0EF-0C14AF6BB272}" dt="2021-06-18T23:41:09.481" v="197" actId="20577"/>
          <ac:spMkLst>
            <pc:docMk/>
            <pc:sldMk cId="705307472" sldId="277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ECD62-AC55-45C0-91E3-FA877E00951E}" type="datetimeFigureOut">
              <a:rPr lang="es-EC" smtClean="0"/>
              <a:t>17/9/2021</a:t>
            </a:fld>
            <a:endParaRPr lang="es-EC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EC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68B63-6D7F-4B4D-ADDA-A9168D46B64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65915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400" b="1">
                <a:latin typeface="Garamond" panose="02020404030301010803" pitchFamily="18" charset="0"/>
              </a:defRPr>
            </a:lvl1pPr>
          </a:lstStyle>
          <a:p>
            <a:r>
              <a:rPr lang="pt-BR"/>
              <a:t>Clique para editar o título mestre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/>
          <a:lstStyle>
            <a:lvl1pPr marL="0" indent="0" algn="ctr">
              <a:buNone/>
              <a:defRPr sz="2400">
                <a:latin typeface="Garamond" panose="020204040303010108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59E7-667D-4FFF-9D49-24865089A55F}" type="datetimeFigureOut">
              <a:rPr lang="es-EC" smtClean="0"/>
              <a:t>17/9/2021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2F71-79D1-406B-A6C9-66A3C30E39E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6651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551460" cy="1325563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>
            <a:lvl1pPr algn="ctr">
              <a:defRPr b="1">
                <a:latin typeface="Garamond" panose="02020404030301010803" pitchFamily="18" charset="0"/>
              </a:defRPr>
            </a:lvl1pPr>
          </a:lstStyle>
          <a:p>
            <a:r>
              <a:rPr lang="pt-BR"/>
              <a:t>Clique para editar o título mestre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Garamond" panose="02020404030301010803" pitchFamily="18" charset="0"/>
              </a:defRPr>
            </a:lvl1pPr>
            <a:lvl2pPr>
              <a:defRPr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59E7-667D-4FFF-9D49-24865089A55F}" type="datetimeFigureOut">
              <a:rPr lang="es-EC" smtClean="0"/>
              <a:t>17/9/2021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2F71-79D1-406B-A6C9-66A3C30E39ED}" type="slidenum">
              <a:rPr lang="es-EC" smtClean="0"/>
              <a:t>‹nº›</a:t>
            </a:fld>
            <a:endParaRPr lang="es-EC"/>
          </a:p>
        </p:txBody>
      </p:sp>
      <p:pic>
        <p:nvPicPr>
          <p:cNvPr id="7" name="Imagen 6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EAC4CF47-F1A0-41CB-8742-43BE24761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564" y="627696"/>
            <a:ext cx="1800000" cy="74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62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59E7-667D-4FFF-9D49-24865089A55F}" type="datetimeFigureOut">
              <a:rPr lang="es-EC" smtClean="0"/>
              <a:t>17/9/2021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2F71-79D1-406B-A6C9-66A3C30E39E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8985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642684" cy="1325563"/>
          </a:xfrm>
        </p:spPr>
        <p:txBody>
          <a:bodyPr/>
          <a:lstStyle>
            <a:lvl1pPr>
              <a:defRPr b="1">
                <a:latin typeface="Garamond" panose="02020404030301010803" pitchFamily="18" charset="0"/>
              </a:defRPr>
            </a:lvl1pPr>
          </a:lstStyle>
          <a:p>
            <a:r>
              <a:rPr lang="pt-BR"/>
              <a:t>Clique para editar o título mestre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59E7-667D-4FFF-9D49-24865089A55F}" type="datetimeFigureOut">
              <a:rPr lang="es-EC" smtClean="0"/>
              <a:t>17/9/2021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2F71-79D1-406B-A6C9-66A3C30E39ED}" type="slidenum">
              <a:rPr lang="es-EC" smtClean="0"/>
              <a:t>‹nº›</a:t>
            </a:fld>
            <a:endParaRPr lang="es-EC"/>
          </a:p>
        </p:txBody>
      </p:sp>
      <p:pic>
        <p:nvPicPr>
          <p:cNvPr id="7" name="Imagen 6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1DD4D437-E2EE-4E08-B25E-709A55DAC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338" y="641104"/>
            <a:ext cx="1800000" cy="74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89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59E7-667D-4FFF-9D49-24865089A55F}" type="datetimeFigureOut">
              <a:rPr lang="es-EC" smtClean="0"/>
              <a:t>17/9/2021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2F71-79D1-406B-A6C9-66A3C30E39E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2358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642684" cy="1325563"/>
          </a:xfrm>
        </p:spPr>
        <p:txBody>
          <a:bodyPr/>
          <a:lstStyle>
            <a:lvl1pPr>
              <a:defRPr b="1">
                <a:latin typeface="Garamond" panose="02020404030301010803" pitchFamily="18" charset="0"/>
              </a:defRPr>
            </a:lvl1pPr>
          </a:lstStyle>
          <a:p>
            <a:r>
              <a:rPr lang="pt-BR"/>
              <a:t>Clique para editar o título mestre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59E7-667D-4FFF-9D49-24865089A55F}" type="datetimeFigureOut">
              <a:rPr lang="es-EC" smtClean="0"/>
              <a:t>17/9/2021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2F71-79D1-406B-A6C9-66A3C30E39ED}" type="slidenum">
              <a:rPr lang="es-EC" smtClean="0"/>
              <a:t>‹nº›</a:t>
            </a:fld>
            <a:endParaRPr lang="es-EC"/>
          </a:p>
        </p:txBody>
      </p:sp>
      <p:pic>
        <p:nvPicPr>
          <p:cNvPr id="8" name="Imagen 7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C23E7FB4-8D3C-49C5-A9F0-E1385F660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338" y="641104"/>
            <a:ext cx="1800000" cy="74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17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59E7-667D-4FFF-9D49-24865089A55F}" type="datetimeFigureOut">
              <a:rPr lang="es-EC" smtClean="0"/>
              <a:t>17/9/2021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2F71-79D1-406B-A6C9-66A3C30E39E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077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59E7-667D-4FFF-9D49-24865089A55F}" type="datetimeFigureOut">
              <a:rPr lang="es-EC" smtClean="0"/>
              <a:t>17/9/2021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2F71-79D1-406B-A6C9-66A3C30E39E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3517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59E7-667D-4FFF-9D49-24865089A55F}" type="datetimeFigureOut">
              <a:rPr lang="es-EC" smtClean="0"/>
              <a:t>17/9/2021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2F71-79D1-406B-A6C9-66A3C30E39ED}" type="slidenum">
              <a:rPr lang="es-EC" smtClean="0"/>
              <a:t>‹nº›</a:t>
            </a:fld>
            <a:endParaRPr lang="es-EC"/>
          </a:p>
        </p:txBody>
      </p:sp>
      <p:pic>
        <p:nvPicPr>
          <p:cNvPr id="5" name="Imagen 4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8CCC22D0-C4DD-4587-8183-62C206704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12" y="368390"/>
            <a:ext cx="1800000" cy="74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1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>
            <a:lvl1pPr algn="ctr">
              <a:defRPr sz="3200" b="1">
                <a:latin typeface="Garamond" panose="02020404030301010803" pitchFamily="18" charset="0"/>
              </a:defRPr>
            </a:lvl1pPr>
          </a:lstStyle>
          <a:p>
            <a:r>
              <a:rPr lang="pt-BR"/>
              <a:t>Clique para editar o título mestre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 algn="just">
              <a:buNone/>
              <a:defRPr sz="1600">
                <a:latin typeface="Garamond" panose="020204040303010108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59E7-667D-4FFF-9D49-24865089A55F}" type="datetimeFigureOut">
              <a:rPr lang="es-EC" smtClean="0"/>
              <a:t>17/9/2021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2F71-79D1-406B-A6C9-66A3C30E39ED}" type="slidenum">
              <a:rPr lang="es-EC" smtClean="0"/>
              <a:t>‹nº›</a:t>
            </a:fld>
            <a:endParaRPr lang="es-EC"/>
          </a:p>
        </p:txBody>
      </p:sp>
      <p:pic>
        <p:nvPicPr>
          <p:cNvPr id="11" name="Imagen 10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A74D709E-4A3F-4C3A-8AB9-8A139BE1C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12" y="368390"/>
            <a:ext cx="1800000" cy="74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8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>
            <a:lvl1pPr algn="ctr">
              <a:defRPr sz="3200" b="1">
                <a:latin typeface="Garamond" panose="02020404030301010803" pitchFamily="18" charset="0"/>
              </a:defRPr>
            </a:lvl1pPr>
          </a:lstStyle>
          <a:p>
            <a:r>
              <a:rPr lang="pt-BR"/>
              <a:t>Clique para editar o título mestre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 algn="just">
              <a:buNone/>
              <a:defRPr sz="1600">
                <a:latin typeface="Garamond" panose="020204040303010108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59E7-667D-4FFF-9D49-24865089A55F}" type="datetimeFigureOut">
              <a:rPr lang="es-EC" smtClean="0"/>
              <a:t>17/9/2021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2F71-79D1-406B-A6C9-66A3C30E39ED}" type="slidenum">
              <a:rPr lang="es-EC" smtClean="0"/>
              <a:t>‹nº›</a:t>
            </a:fld>
            <a:endParaRPr lang="es-EC"/>
          </a:p>
        </p:txBody>
      </p:sp>
      <p:pic>
        <p:nvPicPr>
          <p:cNvPr id="8" name="Imagen 7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7EB2C4F3-2C3A-4C7E-AFD5-E72B23B12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12" y="368390"/>
            <a:ext cx="1800000" cy="74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89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883316" cy="13255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A59E7-667D-4FFF-9D49-24865089A55F}" type="datetimeFigureOut">
              <a:rPr lang="es-EC" smtClean="0"/>
              <a:t>17/9/2021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A2F71-79D1-406B-A6C9-66A3C30E39E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4916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sorian@Espol.edu.ec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gsorian@Espol.edu.ec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 smtClean="0"/>
              <a:t>Sistemas Energéticos de Distrito</a:t>
            </a:r>
            <a:endParaRPr lang="es-EC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EC" dirty="0"/>
              <a:t>Guillermo Soriano</a:t>
            </a:r>
          </a:p>
          <a:p>
            <a:r>
              <a:rPr lang="es-EC" dirty="0">
                <a:hlinkClick r:id="rId2"/>
              </a:rPr>
              <a:t>gsorian@Espol.edu.ec</a:t>
            </a:r>
            <a:endParaRPr lang="es-EC" dirty="0"/>
          </a:p>
          <a:p>
            <a:r>
              <a:rPr lang="es-EC" dirty="0"/>
              <a:t>CERA-ESPOL</a:t>
            </a:r>
          </a:p>
          <a:p>
            <a:r>
              <a:rPr lang="es-EC" dirty="0" smtClean="0"/>
              <a:t>Septiembre 2021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38755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/>
              <a:t>Sector de edificaciones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C" dirty="0"/>
              <a:t>Las edificaciones representa el 33% del consumo global de energía final y en cuanto a emisiones totales relacionadas con </a:t>
            </a:r>
            <a:r>
              <a:rPr lang="es-EC" dirty="0" smtClean="0"/>
              <a:t>la energía </a:t>
            </a:r>
            <a:r>
              <a:rPr lang="es-EC" dirty="0"/>
              <a:t>el 39%.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b="25437"/>
          <a:stretch/>
        </p:blipFill>
        <p:spPr>
          <a:xfrm>
            <a:off x="1643214" y="2843923"/>
            <a:ext cx="8168443" cy="2554157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838200" y="5398080"/>
            <a:ext cx="10515600" cy="1258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C" sz="2800" dirty="0">
                <a:latin typeface="Garamond" panose="02020404030301010803" pitchFamily="18" charset="0"/>
              </a:rPr>
              <a:t>E</a:t>
            </a:r>
            <a:r>
              <a:rPr lang="es-EC" sz="2800" dirty="0" smtClean="0">
                <a:latin typeface="Garamond" panose="02020404030301010803" pitchFamily="18" charset="0"/>
              </a:rPr>
              <a:t>mprender </a:t>
            </a:r>
            <a:r>
              <a:rPr lang="es-EC" sz="2800" dirty="0">
                <a:latin typeface="Garamond" panose="02020404030301010803" pitchFamily="18" charset="0"/>
              </a:rPr>
              <a:t>acciones de eficiencia energética y reducción de emisiones en este sector es clave para los esfuerzos de mitigación de cambio climático y desarrollo sostenible</a:t>
            </a:r>
          </a:p>
        </p:txBody>
      </p:sp>
    </p:spTree>
    <p:extLst>
      <p:ext uri="{BB962C8B-B14F-4D97-AF65-F5344CB8AC3E}">
        <p14:creationId xmlns:p14="http://schemas.microsoft.com/office/powerpoint/2010/main" val="3249009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/>
              <a:t>Sistemas Distritales</a:t>
            </a:r>
            <a:endParaRPr lang="es-EC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65196"/>
            <a:ext cx="5041900" cy="3995009"/>
          </a:xfrm>
        </p:spPr>
        <p:txBody>
          <a:bodyPr>
            <a:normAutofit fontScale="77500" lnSpcReduction="20000"/>
          </a:bodyPr>
          <a:lstStyle/>
          <a:p>
            <a:r>
              <a:rPr lang="es-EC" dirty="0" smtClean="0"/>
              <a:t>Son grupos </a:t>
            </a:r>
            <a:r>
              <a:rPr lang="es-EC" dirty="0"/>
              <a:t>de edificaciones, </a:t>
            </a:r>
            <a:r>
              <a:rPr lang="es-EC" dirty="0" smtClean="0"/>
              <a:t>manzanas, </a:t>
            </a:r>
            <a:r>
              <a:rPr lang="es-EC" dirty="0"/>
              <a:t>sectores, urbanizaciones o barrios </a:t>
            </a:r>
            <a:r>
              <a:rPr lang="es-EC" dirty="0" smtClean="0"/>
              <a:t>enteros.</a:t>
            </a:r>
          </a:p>
          <a:p>
            <a:r>
              <a:rPr lang="es-EC" dirty="0" smtClean="0"/>
              <a:t>Existe interés </a:t>
            </a:r>
            <a:r>
              <a:rPr lang="es-EC" dirty="0"/>
              <a:t>de </a:t>
            </a:r>
            <a:r>
              <a:rPr lang="es-EC" dirty="0" smtClean="0"/>
              <a:t>investigación en ambientes urbanos, e.g</a:t>
            </a:r>
            <a:r>
              <a:rPr lang="es-EC" dirty="0"/>
              <a:t>.</a:t>
            </a:r>
            <a:r>
              <a:rPr lang="es-EC" dirty="0" smtClean="0"/>
              <a:t> </a:t>
            </a:r>
            <a:r>
              <a:rPr lang="es-EC" dirty="0"/>
              <a:t>capturar </a:t>
            </a:r>
            <a:r>
              <a:rPr lang="es-EC" dirty="0" smtClean="0"/>
              <a:t>interacciones entre </a:t>
            </a:r>
            <a:r>
              <a:rPr lang="es-EC" dirty="0"/>
              <a:t>edificios individuales, sistemas de energía de distrito</a:t>
            </a:r>
            <a:r>
              <a:rPr lang="es-EC" dirty="0" smtClean="0"/>
              <a:t>, recursos </a:t>
            </a:r>
            <a:r>
              <a:rPr lang="es-EC" dirty="0"/>
              <a:t>energéticos distribuidos, </a:t>
            </a:r>
            <a:r>
              <a:rPr lang="es-EC" dirty="0" smtClean="0"/>
              <a:t>etc.</a:t>
            </a:r>
          </a:p>
          <a:p>
            <a:r>
              <a:rPr lang="es-EC" dirty="0"/>
              <a:t>Utilizando enfoques de modelado </a:t>
            </a:r>
            <a:r>
              <a:rPr lang="es-EC" dirty="0" smtClean="0"/>
              <a:t>bottom-up, se explora </a:t>
            </a:r>
            <a:r>
              <a:rPr lang="es-EC" dirty="0"/>
              <a:t>nuevas tecnologías y </a:t>
            </a:r>
            <a:r>
              <a:rPr lang="es-EC" dirty="0" smtClean="0"/>
              <a:t>analiza cambios específicos en entornos urbanos, con las siguientes aplicaciones:</a:t>
            </a:r>
          </a:p>
          <a:p>
            <a:pPr marL="444500" lvl="2" indent="0">
              <a:buNone/>
            </a:pPr>
            <a:r>
              <a:rPr lang="es-EC" sz="2900" dirty="0" smtClean="0"/>
              <a:t>- Evaluación de políticas energéticas.</a:t>
            </a:r>
          </a:p>
          <a:p>
            <a:pPr marL="444500" lvl="2" indent="0">
              <a:buNone/>
            </a:pPr>
            <a:r>
              <a:rPr lang="es-EC" sz="2900" dirty="0" smtClean="0"/>
              <a:t>- Análisis de efectos de islas de calor.</a:t>
            </a:r>
          </a:p>
          <a:p>
            <a:pPr marL="444500" lvl="2" indent="0">
              <a:buNone/>
            </a:pPr>
            <a:r>
              <a:rPr lang="es-EC" sz="2900" dirty="0" smtClean="0"/>
              <a:t>- Impactos de cambio climático.</a:t>
            </a:r>
          </a:p>
          <a:p>
            <a:pPr marL="914400" lvl="2" indent="0">
              <a:buNone/>
            </a:pPr>
            <a:endParaRPr lang="es-EC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612" y="2065196"/>
            <a:ext cx="2576524" cy="192046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9310" y="2049562"/>
            <a:ext cx="2576524" cy="195173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6612" y="4114337"/>
            <a:ext cx="2576524" cy="194586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9310" y="4114337"/>
            <a:ext cx="2576524" cy="194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47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/>
              <a:t>Distritos de Frío y Calor - DHC?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Son </a:t>
            </a:r>
            <a:r>
              <a:rPr lang="es-EC" dirty="0"/>
              <a:t>plantas</a:t>
            </a:r>
            <a:r>
              <a:rPr lang="en-US" dirty="0"/>
              <a:t> </a:t>
            </a:r>
            <a:r>
              <a:rPr lang="es-EC" dirty="0"/>
              <a:t>centralizadas que producen energía térmica, ya sea de calor o frío, para ser distribuida como un servicio tercerizado a edificaciones, o lugares con una alta densidad de demanda, por medio de redes aisladas.</a:t>
            </a:r>
          </a:p>
          <a:p>
            <a:pPr algn="just"/>
            <a:endParaRPr lang="es-EC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250" y="3957082"/>
            <a:ext cx="2396729" cy="1597819"/>
          </a:xfrm>
          <a:prstGeom prst="rect">
            <a:avLst/>
          </a:prstGeom>
        </p:spPr>
      </p:pic>
      <p:pic>
        <p:nvPicPr>
          <p:cNvPr id="1028" name="Picture 4" descr="Distrito Térmico La Alpujar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563" y="3957082"/>
            <a:ext cx="2422525" cy="159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de Seta Reta 7"/>
          <p:cNvCxnSpPr>
            <a:stCxn id="5" idx="3"/>
            <a:endCxn id="1028" idx="1"/>
          </p:cNvCxnSpPr>
          <p:nvPr/>
        </p:nvCxnSpPr>
        <p:spPr>
          <a:xfrm>
            <a:off x="5430979" y="4755992"/>
            <a:ext cx="7675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3034249" y="5678904"/>
            <a:ext cx="239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Torres de enfriamiento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198563" y="5665569"/>
            <a:ext cx="2396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Planta centralizada. </a:t>
            </a:r>
          </a:p>
          <a:p>
            <a:r>
              <a:rPr lang="es-EC" dirty="0"/>
              <a:t>(Medellín, Colombia)</a:t>
            </a:r>
          </a:p>
        </p:txBody>
      </p:sp>
    </p:spTree>
    <p:extLst>
      <p:ext uri="{BB962C8B-B14F-4D97-AF65-F5344CB8AC3E}">
        <p14:creationId xmlns:p14="http://schemas.microsoft.com/office/powerpoint/2010/main" val="2314433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/>
              <a:t>Descripción general de un DHC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33" y="2543020"/>
            <a:ext cx="4588275" cy="322966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r="14158"/>
          <a:stretch/>
        </p:blipFill>
        <p:spPr>
          <a:xfrm>
            <a:off x="6229351" y="2662351"/>
            <a:ext cx="5382210" cy="2991005"/>
          </a:xfrm>
          <a:prstGeom prst="rect">
            <a:avLst/>
          </a:prstGeom>
        </p:spPr>
      </p:pic>
      <p:cxnSp>
        <p:nvCxnSpPr>
          <p:cNvPr id="9" name="Conector de Seta Reta 8"/>
          <p:cNvCxnSpPr>
            <a:stCxn id="5" idx="3"/>
            <a:endCxn id="7" idx="1"/>
          </p:cNvCxnSpPr>
          <p:nvPr/>
        </p:nvCxnSpPr>
        <p:spPr>
          <a:xfrm flipV="1">
            <a:off x="5148308" y="4157854"/>
            <a:ext cx="1081043" cy="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2127484" y="1859363"/>
            <a:ext cx="1744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dirty="0"/>
              <a:t>Suministro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8298545" y="1900160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dirty="0"/>
              <a:t>Demanda</a:t>
            </a:r>
          </a:p>
        </p:txBody>
      </p:sp>
    </p:spTree>
    <p:extLst>
      <p:ext uri="{BB962C8B-B14F-4D97-AF65-F5344CB8AC3E}">
        <p14:creationId xmlns:p14="http://schemas.microsoft.com/office/powerpoint/2010/main" val="1383768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/>
              <a:t>Problemática dentro de las ciencias computacionales</a:t>
            </a:r>
            <a:endParaRPr lang="es-EC" dirty="0"/>
          </a:p>
        </p:txBody>
      </p:sp>
      <p:pic>
        <p:nvPicPr>
          <p:cNvPr id="8" name="Imagem 7"/>
          <p:cNvPicPr/>
          <p:nvPr/>
        </p:nvPicPr>
        <p:blipFill rotWithShape="1">
          <a:blip r:embed="rId2"/>
          <a:srcRect l="6075" t="2946" r="2324"/>
          <a:stretch/>
        </p:blipFill>
        <p:spPr>
          <a:xfrm>
            <a:off x="7388942" y="1737621"/>
            <a:ext cx="4439264" cy="391101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388942" y="5545393"/>
            <a:ext cx="4439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C" i="1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Arquitectura </a:t>
            </a:r>
            <a:r>
              <a:rPr lang="es-EC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software para un proyecto en </a:t>
            </a:r>
            <a:r>
              <a:rPr lang="es-EC" i="1" dirty="0" err="1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URBANopt</a:t>
            </a:r>
            <a:r>
              <a:rPr lang="es-EC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spcAft>
                <a:spcPts val="0"/>
              </a:spcAft>
            </a:pPr>
            <a:r>
              <a:rPr lang="es-EC" i="1" dirty="0" err="1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measures</a:t>
            </a:r>
            <a:r>
              <a:rPr lang="es-EC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refiere a scripts, por ejemplo, de medidas de eficiencia energética.</a:t>
            </a:r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917712"/>
            <a:ext cx="6388510" cy="3995009"/>
          </a:xfrm>
        </p:spPr>
        <p:txBody>
          <a:bodyPr>
            <a:normAutofit fontScale="92500" lnSpcReduction="20000"/>
          </a:bodyPr>
          <a:lstStyle/>
          <a:p>
            <a:r>
              <a:rPr lang="es-EC" dirty="0" smtClean="0"/>
              <a:t>Análisis de sistemas complejos de ingeniería requiere vincular </a:t>
            </a:r>
            <a:r>
              <a:rPr lang="es-EC" dirty="0"/>
              <a:t>múltiples herramientas </a:t>
            </a:r>
            <a:r>
              <a:rPr lang="es-EC" dirty="0" smtClean="0"/>
              <a:t>emergentes.</a:t>
            </a:r>
          </a:p>
          <a:p>
            <a:r>
              <a:rPr lang="es-EC" dirty="0" smtClean="0"/>
              <a:t>Herramientas </a:t>
            </a:r>
            <a:r>
              <a:rPr lang="es-EC" dirty="0"/>
              <a:t>que usualmente no son de usuario final (especialmente los de open-source</a:t>
            </a:r>
            <a:r>
              <a:rPr lang="es-EC" dirty="0" smtClean="0"/>
              <a:t>).</a:t>
            </a:r>
          </a:p>
          <a:p>
            <a:r>
              <a:rPr lang="es-EC" dirty="0" smtClean="0"/>
              <a:t>Principales lenguajes usados: Ruby y Python</a:t>
            </a:r>
          </a:p>
          <a:p>
            <a:r>
              <a:rPr lang="es-EC" dirty="0" smtClean="0"/>
              <a:t>e.g., </a:t>
            </a:r>
            <a:r>
              <a:rPr lang="es-EC" dirty="0" err="1" smtClean="0"/>
              <a:t>UrbanNopt</a:t>
            </a:r>
            <a:r>
              <a:rPr lang="es-EC" dirty="0" smtClean="0"/>
              <a:t>, posee varios módulos que pueden personalizarse </a:t>
            </a:r>
            <a:r>
              <a:rPr lang="es-EC" dirty="0"/>
              <a:t>para integrarse con otras herramientas y generar nuevos flujos de </a:t>
            </a:r>
            <a:r>
              <a:rPr lang="es-EC" dirty="0" smtClean="0"/>
              <a:t>trabajo </a:t>
            </a:r>
            <a:r>
              <a:rPr lang="es-EC" dirty="0"/>
              <a:t>para realizar tareas de diseño urbano </a:t>
            </a:r>
            <a:r>
              <a:rPr lang="es-EC" dirty="0" smtClean="0"/>
              <a:t>específicas.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41231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/>
              <a:t>Actividades Específicas</a:t>
            </a:r>
            <a:endParaRPr lang="es-EC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/>
              <a:t>Usar </a:t>
            </a:r>
            <a:r>
              <a:rPr lang="es-EC" dirty="0" err="1"/>
              <a:t>SDKs</a:t>
            </a:r>
            <a:r>
              <a:rPr lang="es-EC" dirty="0"/>
              <a:t> existentes como </a:t>
            </a:r>
            <a:r>
              <a:rPr lang="es-EC" dirty="0" err="1"/>
              <a:t>URBANopt</a:t>
            </a:r>
            <a:r>
              <a:rPr lang="es-EC" dirty="0"/>
              <a:t> para personalizar los módulos </a:t>
            </a:r>
            <a:r>
              <a:rPr lang="es-EC" dirty="0" smtClean="0"/>
              <a:t>existentes, en función de las </a:t>
            </a:r>
            <a:r>
              <a:rPr lang="es-EC" dirty="0"/>
              <a:t>necesidades de investigación del CERA (Distritos térmicos, islas de calor urbana, y cambio climático</a:t>
            </a:r>
            <a:r>
              <a:rPr lang="es-EC" dirty="0" smtClean="0"/>
              <a:t>).</a:t>
            </a:r>
            <a:endParaRPr lang="es-EC" dirty="0"/>
          </a:p>
          <a:p>
            <a:pPr lvl="0"/>
            <a:r>
              <a:rPr lang="es-EC" dirty="0"/>
              <a:t>Crear flujos de trabajo personalizados en función </a:t>
            </a:r>
            <a:r>
              <a:rPr lang="es-EC" dirty="0" smtClean="0"/>
              <a:t>de estas necesidades</a:t>
            </a:r>
          </a:p>
          <a:p>
            <a:pPr lvl="0"/>
            <a:r>
              <a:rPr lang="es-EC" dirty="0" smtClean="0"/>
              <a:t>Llevar </a:t>
            </a:r>
            <a:r>
              <a:rPr lang="es-EC" dirty="0"/>
              <a:t>un control de cambios en </a:t>
            </a:r>
            <a:r>
              <a:rPr lang="es-EC" dirty="0" smtClean="0"/>
              <a:t>GitHub.</a:t>
            </a:r>
            <a:endParaRPr lang="es-EC" dirty="0"/>
          </a:p>
          <a:p>
            <a:pPr lvl="0"/>
            <a:r>
              <a:rPr lang="es-EC" dirty="0"/>
              <a:t>Crear </a:t>
            </a:r>
            <a:r>
              <a:rPr lang="es-EC" dirty="0" err="1"/>
              <a:t>APIs</a:t>
            </a:r>
            <a:r>
              <a:rPr lang="es-EC" dirty="0"/>
              <a:t> para usuarios del CERA.</a:t>
            </a:r>
          </a:p>
          <a:p>
            <a:pPr lvl="0"/>
            <a:r>
              <a:rPr lang="es-EC" dirty="0"/>
              <a:t>Elaboración de artículos científicos.</a:t>
            </a:r>
          </a:p>
        </p:txBody>
      </p:sp>
    </p:spTree>
    <p:extLst>
      <p:ext uri="{BB962C8B-B14F-4D97-AF65-F5344CB8AC3E}">
        <p14:creationId xmlns:p14="http://schemas.microsoft.com/office/powerpoint/2010/main" val="4260682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1850" y="2683131"/>
            <a:ext cx="10515600" cy="98921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EC" dirty="0" smtClean="0"/>
              <a:t>Gracias!</a:t>
            </a:r>
            <a:endParaRPr lang="es-EC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831850" y="3896288"/>
            <a:ext cx="10515600" cy="1500187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C" dirty="0">
                <a:solidFill>
                  <a:schemeClr val="tx1"/>
                </a:solidFill>
              </a:rPr>
              <a:t>Guillermo Soriano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C" dirty="0">
                <a:solidFill>
                  <a:schemeClr val="tx1"/>
                </a:solidFill>
                <a:hlinkClick r:id="rId2"/>
              </a:rPr>
              <a:t>gsorian@Espol.edu.ec</a:t>
            </a:r>
            <a:endParaRPr lang="es-EC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C" dirty="0">
                <a:solidFill>
                  <a:schemeClr val="tx1"/>
                </a:solidFill>
              </a:rPr>
              <a:t>CERA-ESPOL</a:t>
            </a:r>
          </a:p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799106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Simulaciones Energéticas Clase</Template>
  <TotalTime>826</TotalTime>
  <Words>380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</vt:lpstr>
      <vt:lpstr>Garamond</vt:lpstr>
      <vt:lpstr>Times New Roman</vt:lpstr>
      <vt:lpstr>Tema de Office</vt:lpstr>
      <vt:lpstr>Sistemas Energéticos de Distrito</vt:lpstr>
      <vt:lpstr>Sector de edificaciones</vt:lpstr>
      <vt:lpstr>Sistemas Distritales</vt:lpstr>
      <vt:lpstr>Distritos de Frío y Calor - DHC?</vt:lpstr>
      <vt:lpstr>Descripción general de un DHC</vt:lpstr>
      <vt:lpstr>Problemática dentro de las ciencias computacionales</vt:lpstr>
      <vt:lpstr>Actividades Específicas</vt:lpstr>
      <vt:lpstr>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Distritos Térmicos (DHC)</dc:title>
  <dc:creator>Frank Vicente Porras Carrion</dc:creator>
  <cp:lastModifiedBy>Frank Vicente Porras Carrion</cp:lastModifiedBy>
  <cp:revision>90</cp:revision>
  <dcterms:created xsi:type="dcterms:W3CDTF">2021-05-05T20:07:19Z</dcterms:created>
  <dcterms:modified xsi:type="dcterms:W3CDTF">2021-09-17T19:26:18Z</dcterms:modified>
</cp:coreProperties>
</file>