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715000" type="screen16x1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26"/>
  </p:normalViewPr>
  <p:slideViewPr>
    <p:cSldViewPr snapToGrid="0" snapToObjects="1">
      <p:cViewPr varScale="1">
        <p:scale>
          <a:sx n="102" d="100"/>
          <a:sy n="102" d="100"/>
        </p:scale>
        <p:origin x="926" y="77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Cierres-ESPOL.png">
            <a:extLst>
              <a:ext uri="{FF2B5EF4-FFF2-40B4-BE49-F238E27FC236}">
                <a16:creationId xmlns:a16="http://schemas.microsoft.com/office/drawing/2014/main" id="{D8A137E4-A9BD-4067-9285-D1480627CF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7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Cierres-ESPOL.png">
            <a:extLst>
              <a:ext uri="{FF2B5EF4-FFF2-40B4-BE49-F238E27FC236}">
                <a16:creationId xmlns:a16="http://schemas.microsoft.com/office/drawing/2014/main" id="{8FB61EE6-40B6-4C68-B14F-1350E8342A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Cierres-ESPOL.png">
            <a:extLst>
              <a:ext uri="{FF2B5EF4-FFF2-40B4-BE49-F238E27FC236}">
                <a16:creationId xmlns:a16="http://schemas.microsoft.com/office/drawing/2014/main" id="{2269603E-A1BD-48CE-8428-13236A2420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0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Cierres-ESPOL.png">
            <a:extLst>
              <a:ext uri="{FF2B5EF4-FFF2-40B4-BE49-F238E27FC236}">
                <a16:creationId xmlns:a16="http://schemas.microsoft.com/office/drawing/2014/main" id="{B0FE0B1E-3AD9-41F7-8297-D0EBCA4854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5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Cierres-ESPOL.png">
            <a:extLst>
              <a:ext uri="{FF2B5EF4-FFF2-40B4-BE49-F238E27FC236}">
                <a16:creationId xmlns:a16="http://schemas.microsoft.com/office/drawing/2014/main" id="{D77185F3-5D07-4362-AB74-0C9E66EC8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0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Cierres-ESPOL.png">
            <a:extLst>
              <a:ext uri="{FF2B5EF4-FFF2-40B4-BE49-F238E27FC236}">
                <a16:creationId xmlns:a16="http://schemas.microsoft.com/office/drawing/2014/main" id="{06CC50D0-3CA9-48A9-B689-0983C2BD7C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11" name="Imagen 10" descr="Cierres-ESPOL.png">
            <a:extLst>
              <a:ext uri="{FF2B5EF4-FFF2-40B4-BE49-F238E27FC236}">
                <a16:creationId xmlns:a16="http://schemas.microsoft.com/office/drawing/2014/main" id="{2993A5C6-2589-4287-BA18-9E9DD3CB29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Cierres-ESPOL.png">
            <a:extLst>
              <a:ext uri="{FF2B5EF4-FFF2-40B4-BE49-F238E27FC236}">
                <a16:creationId xmlns:a16="http://schemas.microsoft.com/office/drawing/2014/main" id="{1086838D-9E29-41C8-90DC-848F8B44D5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4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5" descr="Cierres-ESPOL.png">
            <a:extLst>
              <a:ext uri="{FF2B5EF4-FFF2-40B4-BE49-F238E27FC236}">
                <a16:creationId xmlns:a16="http://schemas.microsoft.com/office/drawing/2014/main" id="{0B313DA0-B859-49A6-B35E-1ABC500C22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2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Cierres-ESPOL.png">
            <a:extLst>
              <a:ext uri="{FF2B5EF4-FFF2-40B4-BE49-F238E27FC236}">
                <a16:creationId xmlns:a16="http://schemas.microsoft.com/office/drawing/2014/main" id="{456C5F1A-ED80-4354-BB61-FA05DCFC7E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3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Cierres-ESPOL.png">
            <a:extLst>
              <a:ext uri="{FF2B5EF4-FFF2-40B4-BE49-F238E27FC236}">
                <a16:creationId xmlns:a16="http://schemas.microsoft.com/office/drawing/2014/main" id="{6692FFBD-C193-407C-9C55-6508213E4B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6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7745-9FA8-4144-A805-ED549344AD5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61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7054" y="5319349"/>
            <a:ext cx="2118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>
                <a:solidFill>
                  <a:schemeClr val="bg1"/>
                </a:solidFill>
                <a:latin typeface="Neue Hans Kendrick" charset="0"/>
                <a:ea typeface="Neue Hans Kendrick" charset="0"/>
                <a:cs typeface="Neue Hans Kendrick" charset="0"/>
              </a:rPr>
              <a:t>www.espol.edu.ec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2737CFFA-7049-466A-938E-9045FC34CDF4}"/>
              </a:ext>
            </a:extLst>
          </p:cNvPr>
          <p:cNvSpPr>
            <a:spLocks noGrp="1"/>
          </p:cNvSpPr>
          <p:nvPr/>
        </p:nvSpPr>
        <p:spPr>
          <a:xfrm>
            <a:off x="558512" y="16019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C" b="1" dirty="0"/>
              <a:t>CONDICIONES DE USO</a:t>
            </a:r>
            <a:endParaRPr lang="en-US" b="1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62001A2D-B072-4991-AF44-C15BF9FBEAA2}"/>
              </a:ext>
            </a:extLst>
          </p:cNvPr>
          <p:cNvSpPr>
            <a:spLocks noGrp="1"/>
          </p:cNvSpPr>
          <p:nvPr/>
        </p:nvSpPr>
        <p:spPr>
          <a:xfrm>
            <a:off x="558512" y="1112476"/>
            <a:ext cx="8026977" cy="34481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C" dirty="0"/>
              <a:t>El presente formato de diapositiva </a:t>
            </a:r>
            <a:r>
              <a:rPr lang="es-EC" i="1" u="sng" dirty="0"/>
              <a:t>únicamente</a:t>
            </a:r>
            <a:r>
              <a:rPr lang="es-EC" dirty="0"/>
              <a:t> se puede utilizar en los siguientes casos:</a:t>
            </a:r>
          </a:p>
          <a:p>
            <a:pPr marL="0" indent="0" algn="just">
              <a:buNone/>
            </a:pPr>
            <a:endParaRPr lang="es-EC" dirty="0"/>
          </a:p>
          <a:p>
            <a:pPr algn="just"/>
            <a:r>
              <a:rPr lang="es-EC" dirty="0"/>
              <a:t>Exposiciones en clases.</a:t>
            </a:r>
          </a:p>
          <a:p>
            <a:pPr algn="just"/>
            <a:r>
              <a:rPr lang="es-EC" dirty="0"/>
              <a:t>En representación de la Facultad en algún evento académico, previo conocimiento de las autoridades.</a:t>
            </a:r>
          </a:p>
          <a:p>
            <a:pPr algn="just"/>
            <a:endParaRPr lang="es-EC" dirty="0"/>
          </a:p>
          <a:p>
            <a:pPr marL="0" indent="0" algn="just">
              <a:buNone/>
            </a:pPr>
            <a:r>
              <a:rPr lang="es-EC" dirty="0">
                <a:solidFill>
                  <a:srgbClr val="FF0000"/>
                </a:solidFill>
              </a:rPr>
              <a:t>IMPORTANTE:</a:t>
            </a:r>
            <a:r>
              <a:rPr lang="es-EC" dirty="0"/>
              <a:t> Recuerde que, al utilizar este formato, usted está haciendo uso de la imagen de la </a:t>
            </a:r>
            <a:r>
              <a:rPr lang="es-EC" dirty="0" err="1"/>
              <a:t>Espol</a:t>
            </a:r>
            <a:r>
              <a:rPr lang="es-EC" dirty="0"/>
              <a:t> por lo que debe ser responsable con ello.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AEREA 1B.jpg"/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7" b="8901"/>
          <a:stretch/>
        </p:blipFill>
        <p:spPr>
          <a:xfrm>
            <a:off x="-3" y="7524"/>
            <a:ext cx="9144000" cy="5234400"/>
          </a:xfrm>
          <a:prstGeom prst="rect">
            <a:avLst/>
          </a:prstGeom>
        </p:spPr>
      </p:pic>
      <p:pic>
        <p:nvPicPr>
          <p:cNvPr id="8" name="Imagen 7" descr="84-[Convertido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873" y="2800934"/>
            <a:ext cx="317500" cy="32067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108240" y="2610504"/>
            <a:ext cx="4821198" cy="5409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1178738" y="2001914"/>
            <a:ext cx="6742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3500" b="1" dirty="0">
                <a:solidFill>
                  <a:srgbClr val="000000"/>
                </a:solidFill>
                <a:latin typeface="+mj-lt"/>
                <a:cs typeface="Roboto"/>
              </a:rPr>
              <a:t>La innovación tecnológica y el</a:t>
            </a:r>
          </a:p>
          <a:p>
            <a:pPr algn="ctr"/>
            <a:r>
              <a:rPr lang="es-EC" sz="3500" b="1" dirty="0">
                <a:solidFill>
                  <a:schemeClr val="bg1"/>
                </a:solidFill>
                <a:latin typeface="+mj-lt"/>
                <a:cs typeface="Roboto"/>
              </a:rPr>
              <a:t>desarrollo de la ciudad</a:t>
            </a:r>
            <a:endParaRPr lang="es-EC" sz="3500" dirty="0">
              <a:solidFill>
                <a:schemeClr val="bg1"/>
              </a:solidFill>
              <a:latin typeface="+mj-lt"/>
              <a:cs typeface="Roboto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67054" y="5319349"/>
            <a:ext cx="2118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>
                <a:solidFill>
                  <a:schemeClr val="bg1"/>
                </a:solidFill>
                <a:latin typeface="Neue Hans Kendrick" charset="0"/>
                <a:ea typeface="Neue Hans Kendrick" charset="0"/>
                <a:cs typeface="Neue Hans Kendrick" charset="0"/>
              </a:rPr>
              <a:t>www.espol.edu.ec</a:t>
            </a:r>
          </a:p>
        </p:txBody>
      </p:sp>
    </p:spTree>
    <p:extLst>
      <p:ext uri="{BB962C8B-B14F-4D97-AF65-F5344CB8AC3E}">
        <p14:creationId xmlns:p14="http://schemas.microsoft.com/office/powerpoint/2010/main" val="322947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 descr="47026622121_af8ecd585f_k.jpg"/>
          <p:cNvPicPr>
            <a:picLocks noChangeAspect="1"/>
          </p:cNvPicPr>
          <p:nvPr/>
        </p:nvPicPr>
        <p:blipFill rotWithShape="1">
          <a:blip r:embed="rId2">
            <a:alphaModFix am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5" b="14174"/>
          <a:stretch/>
        </p:blipFill>
        <p:spPr>
          <a:xfrm>
            <a:off x="4573116" y="0"/>
            <a:ext cx="4570884" cy="5274000"/>
          </a:xfrm>
          <a:prstGeom prst="rect">
            <a:avLst/>
          </a:prstGeom>
        </p:spPr>
      </p:pic>
      <p:pic>
        <p:nvPicPr>
          <p:cNvPr id="8" name="Imagen 7" descr="84-[Convertido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416" y="2032056"/>
            <a:ext cx="317500" cy="320675"/>
          </a:xfrm>
          <a:prstGeom prst="rect">
            <a:avLst/>
          </a:prstGeom>
        </p:spPr>
      </p:pic>
      <p:sp>
        <p:nvSpPr>
          <p:cNvPr id="12" name="Rectángulo 22"/>
          <p:cNvSpPr/>
          <p:nvPr/>
        </p:nvSpPr>
        <p:spPr>
          <a:xfrm>
            <a:off x="466181" y="744483"/>
            <a:ext cx="3378853" cy="456184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1428" y="663079"/>
            <a:ext cx="3363606" cy="98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3000" b="1" dirty="0" err="1">
                <a:solidFill>
                  <a:schemeClr val="bg1"/>
                </a:solidFill>
                <a:cs typeface="Roboto"/>
              </a:rPr>
              <a:t>Aprendizaje</a:t>
            </a:r>
            <a:r>
              <a:rPr lang="en-US" sz="3000" b="1" dirty="0">
                <a:solidFill>
                  <a:schemeClr val="bg1"/>
                </a:solidFill>
                <a:cs typeface="Roboto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cs typeface="Roboto"/>
              </a:rPr>
              <a:t>Activo</a:t>
            </a:r>
            <a:br>
              <a:rPr lang="en-US" sz="3000" b="1" dirty="0">
                <a:cs typeface="Roboto"/>
              </a:rPr>
            </a:br>
            <a:r>
              <a:rPr lang="en-US" sz="3000" b="1" dirty="0">
                <a:cs typeface="Roboto"/>
              </a:rPr>
              <a:t>en </a:t>
            </a:r>
            <a:r>
              <a:rPr lang="en-US" sz="3000" b="1" dirty="0" err="1">
                <a:cs typeface="Roboto"/>
              </a:rPr>
              <a:t>Admisiones</a:t>
            </a:r>
            <a:endParaRPr lang="es-ES" sz="3000" b="1" dirty="0">
              <a:cs typeface="Roboto"/>
            </a:endParaRPr>
          </a:p>
        </p:txBody>
      </p:sp>
      <p:sp>
        <p:nvSpPr>
          <p:cNvPr id="14" name="Rectangle 4"/>
          <p:cNvSpPr/>
          <p:nvPr/>
        </p:nvSpPr>
        <p:spPr>
          <a:xfrm>
            <a:off x="481428" y="1805864"/>
            <a:ext cx="308333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s-ES_tradnl" sz="1500" dirty="0">
                <a:cs typeface="Roboto"/>
              </a:rPr>
              <a:t>Estrategia que permite al estudiante tomar </a:t>
            </a:r>
            <a:r>
              <a:rPr lang="es-ES_tradnl" sz="1500" b="1" dirty="0">
                <a:cs typeface="Roboto"/>
              </a:rPr>
              <a:t>un rol más protagónico en clases</a:t>
            </a:r>
            <a:r>
              <a:rPr lang="es-ES_tradnl" sz="1500" dirty="0">
                <a:cs typeface="Roboto"/>
              </a:rPr>
              <a:t>, para fortalecer sus habilidades esenciales requeridas en el perfil de ingreso </a:t>
            </a:r>
          </a:p>
          <a:p>
            <a:pPr marL="285750" indent="-285750">
              <a:buFont typeface="Wingdings" charset="2"/>
              <a:buChar char="§"/>
            </a:pPr>
            <a:endParaRPr lang="es-ES_tradnl" sz="1500" dirty="0">
              <a:cs typeface="Roboto"/>
            </a:endParaRPr>
          </a:p>
          <a:p>
            <a:pPr marL="285750" indent="-285750">
              <a:buFont typeface="Wingdings" charset="2"/>
              <a:buChar char="§"/>
            </a:pPr>
            <a:r>
              <a:rPr lang="es-ES_tradnl" sz="1500" dirty="0">
                <a:cs typeface="Roboto"/>
              </a:rPr>
              <a:t>Implementación en el Curso de Nivelación a partir del 2018 </a:t>
            </a:r>
          </a:p>
          <a:p>
            <a:pPr marL="285750" indent="-285750">
              <a:buFont typeface="Wingdings" charset="2"/>
              <a:buChar char="§"/>
            </a:pPr>
            <a:endParaRPr lang="es-ES_tradnl" sz="1500" dirty="0">
              <a:cs typeface="Roboto"/>
            </a:endParaRPr>
          </a:p>
          <a:p>
            <a:pPr marL="285750" indent="-285750">
              <a:buFont typeface="Wingdings" charset="2"/>
              <a:buChar char="§"/>
            </a:pPr>
            <a:r>
              <a:rPr lang="es-ES_tradnl" sz="1500" dirty="0">
                <a:cs typeface="Roboto"/>
              </a:rPr>
              <a:t>Materias: Física, Química y Matemática</a:t>
            </a:r>
            <a:endParaRPr lang="en-US" sz="1500" dirty="0">
              <a:cs typeface="Roboto"/>
            </a:endParaRPr>
          </a:p>
          <a:p>
            <a:pPr marL="285750" indent="-285750">
              <a:buFont typeface="Wingdings" charset="2"/>
              <a:buChar char="§"/>
            </a:pPr>
            <a:endParaRPr lang="en-US" sz="1500" dirty="0">
              <a:cs typeface="Roboto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5191116" y="3263289"/>
            <a:ext cx="2135508" cy="553998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r>
              <a:rPr lang="es-ES_tradnl" sz="3000" b="1" dirty="0">
                <a:solidFill>
                  <a:srgbClr val="FFFFFF"/>
                </a:solidFill>
                <a:cs typeface="Roboto"/>
              </a:rPr>
              <a:t>30% al 42% </a:t>
            </a:r>
            <a:endParaRPr lang="en-US" sz="3000" b="1" dirty="0">
              <a:solidFill>
                <a:srgbClr val="FFFFFF"/>
              </a:solidFill>
              <a:cs typeface="Roboto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5174407" y="2139849"/>
            <a:ext cx="2135508" cy="55399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S_tradnl" sz="3000" b="1" dirty="0">
                <a:cs typeface="Roboto"/>
              </a:rPr>
              <a:t>22% al 32% </a:t>
            </a:r>
            <a:endParaRPr lang="en-US" sz="3000" b="1" dirty="0">
              <a:cs typeface="Roboto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5191116" y="2758395"/>
            <a:ext cx="34982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s-ES_tradnl" sz="1500" dirty="0">
                <a:solidFill>
                  <a:srgbClr val="000000"/>
                </a:solidFill>
                <a:cs typeface="Roboto"/>
              </a:rPr>
              <a:t>(Curso de Nivelación de Oct. 2018)</a:t>
            </a:r>
          </a:p>
        </p:txBody>
      </p:sp>
      <p:sp>
        <p:nvSpPr>
          <p:cNvPr id="18" name="Rectangle 9"/>
          <p:cNvSpPr/>
          <p:nvPr/>
        </p:nvSpPr>
        <p:spPr>
          <a:xfrm>
            <a:off x="5191116" y="3871532"/>
            <a:ext cx="34982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s-ES_tradnl" sz="1500" dirty="0">
                <a:solidFill>
                  <a:srgbClr val="000000"/>
                </a:solidFill>
                <a:cs typeface="Roboto"/>
              </a:rPr>
              <a:t>(Curso de Nivelación de Feb. 2019)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5174407" y="1510305"/>
            <a:ext cx="2798912" cy="521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2800" b="1" dirty="0">
                <a:cs typeface="Roboto"/>
              </a:rPr>
              <a:t>Resultados</a:t>
            </a:r>
            <a:endParaRPr lang="es-ES" sz="2800" b="1" dirty="0">
              <a:cs typeface="Roboto"/>
            </a:endParaRPr>
          </a:p>
        </p:txBody>
      </p:sp>
      <p:sp>
        <p:nvSpPr>
          <p:cNvPr id="20" name="Isosceles Triangle 13"/>
          <p:cNvSpPr/>
          <p:nvPr/>
        </p:nvSpPr>
        <p:spPr>
          <a:xfrm rot="5400000">
            <a:off x="4765876" y="2381549"/>
            <a:ext cx="256748" cy="108762"/>
          </a:xfrm>
          <a:prstGeom prst="triangl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13"/>
          <p:cNvSpPr/>
          <p:nvPr/>
        </p:nvSpPr>
        <p:spPr>
          <a:xfrm rot="5400000">
            <a:off x="4765876" y="3515429"/>
            <a:ext cx="256748" cy="108762"/>
          </a:xfrm>
          <a:prstGeom prst="triangl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67054" y="5319349"/>
            <a:ext cx="2118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 err="1">
                <a:solidFill>
                  <a:schemeClr val="bg1"/>
                </a:solidFill>
                <a:latin typeface="Neue Hans Kendrick" charset="0"/>
                <a:ea typeface="Neue Hans Kendrick" charset="0"/>
                <a:cs typeface="Neue Hans Kendrick" charset="0"/>
              </a:rPr>
              <a:t>www.espol.edu.ec</a:t>
            </a:r>
            <a:endParaRPr lang="es-ES_tradnl" sz="1400" b="1" dirty="0">
              <a:solidFill>
                <a:schemeClr val="bg1"/>
              </a:solidFill>
              <a:latin typeface="Neue Hans Kendrick" charset="0"/>
              <a:ea typeface="Neue Hans Kendrick" charset="0"/>
              <a:cs typeface="Neue Hans Kendri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/>
      <p:bldP spid="20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ierres-ESP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9144000" cy="457200"/>
          </a:xfrm>
          <a:prstGeom prst="rect">
            <a:avLst/>
          </a:prstGeom>
        </p:spPr>
      </p:pic>
      <p:pic>
        <p:nvPicPr>
          <p:cNvPr id="2" name="Imagen 1" descr="backing-de-marc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628" y="2058988"/>
            <a:ext cx="3188744" cy="92075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9641732-E09F-4E23-A334-0897C1D73D98}"/>
              </a:ext>
            </a:extLst>
          </p:cNvPr>
          <p:cNvSpPr txBox="1"/>
          <p:nvPr/>
        </p:nvSpPr>
        <p:spPr>
          <a:xfrm>
            <a:off x="167054" y="5319349"/>
            <a:ext cx="2118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 err="1">
                <a:solidFill>
                  <a:schemeClr val="bg1"/>
                </a:solidFill>
                <a:latin typeface="Neue Hans Kendrick" charset="0"/>
                <a:ea typeface="Neue Hans Kendrick" charset="0"/>
                <a:cs typeface="Neue Hans Kendrick" charset="0"/>
              </a:rPr>
              <a:t>www.espol.edu.ec</a:t>
            </a:r>
            <a:endParaRPr lang="es-ES_tradnl" sz="1400" b="1" dirty="0">
              <a:solidFill>
                <a:schemeClr val="bg1"/>
              </a:solidFill>
              <a:latin typeface="Neue Hans Kendrick" charset="0"/>
              <a:ea typeface="Neue Hans Kendrick" charset="0"/>
              <a:cs typeface="Neue Hans Kendri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48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jemplo de presentación" id="{F20F0C6A-91AC-4870-9C3C-301EE74033D2}" vid="{7E8DF2B7-B284-4911-9072-7603838E0E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ESPOL</Template>
  <TotalTime>2</TotalTime>
  <Words>178</Words>
  <Application>Microsoft Office PowerPoint</Application>
  <PresentationFormat>Presentación en pantalla (16:10)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Neue Hans Kendrick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moya</dc:creator>
  <cp:lastModifiedBy>Angel moya</cp:lastModifiedBy>
  <cp:revision>2</cp:revision>
  <dcterms:created xsi:type="dcterms:W3CDTF">2020-04-30T21:12:46Z</dcterms:created>
  <dcterms:modified xsi:type="dcterms:W3CDTF">2020-05-04T16:49:18Z</dcterms:modified>
</cp:coreProperties>
</file>